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3"/>
  </p:notesMasterIdLst>
  <p:sldIdLst>
    <p:sldId id="256" r:id="rId3"/>
    <p:sldId id="257" r:id="rId4"/>
    <p:sldId id="258" r:id="rId5"/>
    <p:sldId id="259" r:id="rId6"/>
    <p:sldId id="260" r:id="rId7"/>
    <p:sldId id="261" r:id="rId8"/>
    <p:sldId id="264" r:id="rId9"/>
    <p:sldId id="262" r:id="rId10"/>
    <p:sldId id="263"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069" autoAdjust="0"/>
  </p:normalViewPr>
  <p:slideViewPr>
    <p:cSldViewPr snapToGrid="0">
      <p:cViewPr varScale="1">
        <p:scale>
          <a:sx n="68" d="100"/>
          <a:sy n="68" d="100"/>
        </p:scale>
        <p:origin x="90"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ero Allison" userId="d701fc52-e0bc-4c21-8662-02b90d8ce238" providerId="ADAL" clId="{097131B2-6E12-D54C-A11E-6F0DCF6B0340}"/>
    <pc:docChg chg="modSld">
      <pc:chgData name="Adero Allison" userId="d701fc52-e0bc-4c21-8662-02b90d8ce238" providerId="ADAL" clId="{097131B2-6E12-D54C-A11E-6F0DCF6B0340}" dt="2019-05-02T16:26:11.243" v="63" actId="20577"/>
      <pc:docMkLst>
        <pc:docMk/>
      </pc:docMkLst>
      <pc:sldChg chg="modSp">
        <pc:chgData name="Adero Allison" userId="d701fc52-e0bc-4c21-8662-02b90d8ce238" providerId="ADAL" clId="{097131B2-6E12-D54C-A11E-6F0DCF6B0340}" dt="2019-05-02T16:26:11.243" v="63" actId="20577"/>
        <pc:sldMkLst>
          <pc:docMk/>
          <pc:sldMk cId="2880697283" sldId="263"/>
        </pc:sldMkLst>
        <pc:spChg chg="mod">
          <ac:chgData name="Adero Allison" userId="d701fc52-e0bc-4c21-8662-02b90d8ce238" providerId="ADAL" clId="{097131B2-6E12-D54C-A11E-6F0DCF6B0340}" dt="2019-05-02T16:26:11.243" v="63" actId="20577"/>
          <ac:spMkLst>
            <pc:docMk/>
            <pc:sldMk cId="2880697283" sldId="263"/>
            <ac:spMk id="39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E15200-3F36-4728-B726-E23CC349B2D6}"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B7DECC-CDE0-45D4-BBB4-F00A04644F34}" type="slidenum">
              <a:rPr lang="en-US" smtClean="0"/>
              <a:t>‹#›</a:t>
            </a:fld>
            <a:endParaRPr lang="en-US"/>
          </a:p>
        </p:txBody>
      </p:sp>
    </p:spTree>
    <p:extLst>
      <p:ext uri="{BB962C8B-B14F-4D97-AF65-F5344CB8AC3E}">
        <p14:creationId xmlns:p14="http://schemas.microsoft.com/office/powerpoint/2010/main" val="2480472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Windows_3.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Until the advent of GUIs, PCs, minicomputers, and mainframe terminals were operated by command line interfaces (CLIs). </a:t>
            </a:r>
          </a:p>
          <a:p>
            <a:r>
              <a:rPr lang="en-US" sz="1200" b="0" i="0" kern="1200" dirty="0">
                <a:solidFill>
                  <a:schemeClr val="tx1"/>
                </a:solidFill>
                <a:effectLst/>
                <a:latin typeface="+mn-lt"/>
                <a:ea typeface="+mn-ea"/>
                <a:cs typeface="+mn-cs"/>
              </a:rPr>
              <a:t>1990, with the introduction of </a:t>
            </a:r>
            <a:r>
              <a:rPr lang="en-US" sz="1200" b="0" i="0" u="none" strike="noStrike" kern="1200" dirty="0">
                <a:solidFill>
                  <a:schemeClr val="tx1"/>
                </a:solidFill>
                <a:effectLst/>
                <a:latin typeface="+mn-lt"/>
                <a:ea typeface="+mn-ea"/>
                <a:cs typeface="+mn-cs"/>
                <a:hlinkClick r:id="rId3"/>
              </a:rPr>
              <a:t>Windows 3.0</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DB7DECC-CDE0-45D4-BBB4-F00A04644F34}" type="slidenum">
              <a:rPr lang="en-US" smtClean="0"/>
              <a:t>2</a:t>
            </a:fld>
            <a:endParaRPr lang="en-US"/>
          </a:p>
        </p:txBody>
      </p:sp>
    </p:spTree>
    <p:extLst>
      <p:ext uri="{BB962C8B-B14F-4D97-AF65-F5344CB8AC3E}">
        <p14:creationId xmlns:p14="http://schemas.microsoft.com/office/powerpoint/2010/main" val="3426251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User Interfaces have</a:t>
            </a:r>
            <a:r>
              <a:rPr lang="en-US" baseline="0" dirty="0"/>
              <a:t> moved from textual command inputs to include: keyboards and mouse cursors, </a:t>
            </a:r>
            <a:r>
              <a:rPr lang="en-US" baseline="0" dirty="0" smtClean="0"/>
              <a:t>touch pads </a:t>
            </a:r>
            <a:r>
              <a:rPr lang="en-US" baseline="0" dirty="0"/>
              <a:t>and voice </a:t>
            </a:r>
            <a:r>
              <a:rPr lang="en-US" baseline="0" dirty="0" smtClean="0"/>
              <a:t>inputs, virtual interfaces and more. </a:t>
            </a:r>
            <a:r>
              <a:rPr lang="en-US" baseline="0" dirty="0"/>
              <a:t>Future probabilities </a:t>
            </a:r>
            <a:r>
              <a:rPr lang="en-US" baseline="0" dirty="0" smtClean="0"/>
              <a:t>include</a:t>
            </a:r>
            <a:r>
              <a:rPr lang="en-US" sz="1200" b="0" i="0" kern="1200" dirty="0">
                <a:solidFill>
                  <a:schemeClr val="tx1"/>
                </a:solidFill>
                <a:effectLst/>
                <a:latin typeface="+mn-lt"/>
                <a:ea typeface="+mn-ea"/>
                <a:cs typeface="+mn-cs"/>
              </a:rPr>
              <a:t> gesture functionality, brain computer interfaces and augmented reality.</a:t>
            </a:r>
            <a:endParaRPr lang="en-US" dirty="0"/>
          </a:p>
          <a:p>
            <a:endParaRPr lang="en-US" dirty="0"/>
          </a:p>
        </p:txBody>
      </p:sp>
      <p:sp>
        <p:nvSpPr>
          <p:cNvPr id="4" name="Slide Number Placeholder 3"/>
          <p:cNvSpPr>
            <a:spLocks noGrp="1"/>
          </p:cNvSpPr>
          <p:nvPr>
            <p:ph type="sldNum" sz="quarter" idx="10"/>
          </p:nvPr>
        </p:nvSpPr>
        <p:spPr/>
        <p:txBody>
          <a:bodyPr/>
          <a:lstStyle/>
          <a:p>
            <a:fld id="{6DB7DECC-CDE0-45D4-BBB4-F00A04644F34}" type="slidenum">
              <a:rPr lang="en-US" smtClean="0"/>
              <a:t>3</a:t>
            </a:fld>
            <a:endParaRPr lang="en-US"/>
          </a:p>
        </p:txBody>
      </p:sp>
    </p:spTree>
    <p:extLst>
      <p:ext uri="{BB962C8B-B14F-4D97-AF65-F5344CB8AC3E}">
        <p14:creationId xmlns:p14="http://schemas.microsoft.com/office/powerpoint/2010/main" val="3699770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4ef7624f2a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4ef7624f2a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35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GB Do I have to alt Text everything?  What about design elements in a presentation slide deck?</a:t>
            </a:r>
          </a:p>
          <a:p>
            <a:endParaRPr lang="en-US" dirty="0"/>
          </a:p>
        </p:txBody>
      </p:sp>
      <p:sp>
        <p:nvSpPr>
          <p:cNvPr id="4" name="Slide Number Placeholder 3"/>
          <p:cNvSpPr>
            <a:spLocks noGrp="1"/>
          </p:cNvSpPr>
          <p:nvPr>
            <p:ph type="sldNum" sz="quarter" idx="10"/>
          </p:nvPr>
        </p:nvSpPr>
        <p:spPr/>
        <p:txBody>
          <a:bodyPr/>
          <a:lstStyle/>
          <a:p>
            <a:fld id="{8E232C62-3B13-4D64-A236-8C3601117B45}" type="slidenum">
              <a:rPr lang="en-US" smtClean="0"/>
              <a:t>5</a:t>
            </a:fld>
            <a:endParaRPr lang="en-US"/>
          </a:p>
        </p:txBody>
      </p:sp>
    </p:spTree>
    <p:extLst>
      <p:ext uri="{BB962C8B-B14F-4D97-AF65-F5344CB8AC3E}">
        <p14:creationId xmlns:p14="http://schemas.microsoft.com/office/powerpoint/2010/main" val="804233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While some mobility impairments are obvious to the observer, others are less apparent. For example, individuals with repetitive stress injuries (RSI) may have no visible impairments yet require assistive technology in order to use a computer without experiencing pain.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it is not essential to be an expert on these conditions: specific disabilities such as muscular dystrophy, cerebral palsy, a spinal cord injury, multiple sclerosis, or RS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People with the same medical condition may require different assistive technology.</a:t>
            </a:r>
          </a:p>
          <a:p>
            <a:endParaRPr lang="en-US" dirty="0"/>
          </a:p>
        </p:txBody>
      </p:sp>
      <p:sp>
        <p:nvSpPr>
          <p:cNvPr id="4" name="Slide Number Placeholder 3"/>
          <p:cNvSpPr>
            <a:spLocks noGrp="1"/>
          </p:cNvSpPr>
          <p:nvPr>
            <p:ph type="sldNum" sz="quarter" idx="10"/>
          </p:nvPr>
        </p:nvSpPr>
        <p:spPr/>
        <p:txBody>
          <a:bodyPr/>
          <a:lstStyle/>
          <a:p>
            <a:fld id="{6DB7DECC-CDE0-45D4-BBB4-F00A04644F34}" type="slidenum">
              <a:rPr lang="en-US" smtClean="0"/>
              <a:t>7</a:t>
            </a:fld>
            <a:endParaRPr lang="en-US"/>
          </a:p>
        </p:txBody>
      </p:sp>
    </p:spTree>
    <p:extLst>
      <p:ext uri="{BB962C8B-B14F-4D97-AF65-F5344CB8AC3E}">
        <p14:creationId xmlns:p14="http://schemas.microsoft.com/office/powerpoint/2010/main" val="1093120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rPr>
              <a:t>Let’s think about access first.</a:t>
            </a:r>
          </a:p>
          <a:p>
            <a:endParaRPr lang="en-US" dirty="0"/>
          </a:p>
        </p:txBody>
      </p:sp>
      <p:sp>
        <p:nvSpPr>
          <p:cNvPr id="4" name="Slide Number Placeholder 3"/>
          <p:cNvSpPr>
            <a:spLocks noGrp="1"/>
          </p:cNvSpPr>
          <p:nvPr>
            <p:ph type="sldNum" sz="quarter" idx="10"/>
          </p:nvPr>
        </p:nvSpPr>
        <p:spPr/>
        <p:txBody>
          <a:bodyPr/>
          <a:lstStyle/>
          <a:p>
            <a:fld id="{8E232C62-3B13-4D64-A236-8C3601117B45}" type="slidenum">
              <a:rPr lang="en-US" smtClean="0"/>
              <a:t>8</a:t>
            </a:fld>
            <a:endParaRPr lang="en-US"/>
          </a:p>
        </p:txBody>
      </p:sp>
    </p:spTree>
    <p:extLst>
      <p:ext uri="{BB962C8B-B14F-4D97-AF65-F5344CB8AC3E}">
        <p14:creationId xmlns:p14="http://schemas.microsoft.com/office/powerpoint/2010/main" val="3303344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4ef7624f2a_0_11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96" name="Google Shape;396;g4ef7624f2a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8236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81F2114-45FC-437E-B6B1-2AF0BC0CE17E}"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C74B5-E6C6-4A3A-9E21-E21C1430A79A}" type="slidenum">
              <a:rPr lang="en-US" smtClean="0"/>
              <a:t>‹#›</a:t>
            </a:fld>
            <a:endParaRPr lang="en-US"/>
          </a:p>
        </p:txBody>
      </p:sp>
    </p:spTree>
    <p:extLst>
      <p:ext uri="{BB962C8B-B14F-4D97-AF65-F5344CB8AC3E}">
        <p14:creationId xmlns:p14="http://schemas.microsoft.com/office/powerpoint/2010/main" val="4013735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1F2114-45FC-437E-B6B1-2AF0BC0CE17E}"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C74B5-E6C6-4A3A-9E21-E21C1430A79A}" type="slidenum">
              <a:rPr lang="en-US" smtClean="0"/>
              <a:t>‹#›</a:t>
            </a:fld>
            <a:endParaRPr lang="en-US"/>
          </a:p>
        </p:txBody>
      </p:sp>
    </p:spTree>
    <p:extLst>
      <p:ext uri="{BB962C8B-B14F-4D97-AF65-F5344CB8AC3E}">
        <p14:creationId xmlns:p14="http://schemas.microsoft.com/office/powerpoint/2010/main" val="2057617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1F2114-45FC-437E-B6B1-2AF0BC0CE17E}"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C74B5-E6C6-4A3A-9E21-E21C1430A79A}" type="slidenum">
              <a:rPr lang="en-US" smtClean="0"/>
              <a:t>‹#›</a:t>
            </a:fld>
            <a:endParaRPr lang="en-US"/>
          </a:p>
        </p:txBody>
      </p:sp>
    </p:spTree>
    <p:extLst>
      <p:ext uri="{BB962C8B-B14F-4D97-AF65-F5344CB8AC3E}">
        <p14:creationId xmlns:p14="http://schemas.microsoft.com/office/powerpoint/2010/main" val="2312992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35801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524000" y="1122363"/>
            <a:ext cx="9144000" cy="2387600"/>
          </a:xfrm>
          <a:prstGeom prst="rect">
            <a:avLst/>
          </a:prstGeom>
          <a:noFill/>
          <a:ln>
            <a:noFill/>
          </a:ln>
        </p:spPr>
        <p:txBody>
          <a:bodyPr spcFirstLastPara="1" wrap="square" lIns="68575" tIns="34275" rIns="68575" bIns="34275" anchor="b" anchorCtr="0"/>
          <a:lstStyle>
            <a:lvl1pPr lvl="0" algn="ctr" rtl="0">
              <a:lnSpc>
                <a:spcPct val="90000"/>
              </a:lnSpc>
              <a:spcBef>
                <a:spcPts val="0"/>
              </a:spcBef>
              <a:spcAft>
                <a:spcPts val="0"/>
              </a:spcAft>
              <a:buClr>
                <a:schemeClr val="dk1"/>
              </a:buClr>
              <a:buSzPts val="4500"/>
              <a:buFont typeface="Calibri"/>
              <a:buNone/>
              <a:defRPr sz="6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524000" y="3602037"/>
            <a:ext cx="9144000" cy="1655600"/>
          </a:xfrm>
          <a:prstGeom prst="rect">
            <a:avLst/>
          </a:prstGeom>
          <a:noFill/>
          <a:ln>
            <a:noFill/>
          </a:ln>
        </p:spPr>
        <p:txBody>
          <a:bodyPr spcFirstLastPara="1" wrap="square" lIns="68575" tIns="34275" rIns="68575" bIns="34275" anchor="t" anchorCtr="0"/>
          <a:lstStyle>
            <a:lvl1pPr lvl="0" algn="ctr" rtl="0">
              <a:lnSpc>
                <a:spcPct val="90000"/>
              </a:lnSpc>
              <a:spcBef>
                <a:spcPts val="1067"/>
              </a:spcBef>
              <a:spcAft>
                <a:spcPts val="0"/>
              </a:spcAft>
              <a:buClr>
                <a:schemeClr val="dk1"/>
              </a:buClr>
              <a:buSzPts val="1800"/>
              <a:buNone/>
              <a:defRPr sz="2400"/>
            </a:lvl1pPr>
            <a:lvl2pPr lvl="1" algn="ctr" rtl="0">
              <a:lnSpc>
                <a:spcPct val="90000"/>
              </a:lnSpc>
              <a:spcBef>
                <a:spcPts val="533"/>
              </a:spcBef>
              <a:spcAft>
                <a:spcPts val="0"/>
              </a:spcAft>
              <a:buClr>
                <a:schemeClr val="dk1"/>
              </a:buClr>
              <a:buSzPts val="1500"/>
              <a:buNone/>
              <a:defRPr sz="2000"/>
            </a:lvl2pPr>
            <a:lvl3pPr lvl="2" algn="ctr" rtl="0">
              <a:lnSpc>
                <a:spcPct val="90000"/>
              </a:lnSpc>
              <a:spcBef>
                <a:spcPts val="533"/>
              </a:spcBef>
              <a:spcAft>
                <a:spcPts val="0"/>
              </a:spcAft>
              <a:buClr>
                <a:schemeClr val="dk1"/>
              </a:buClr>
              <a:buSzPts val="1400"/>
              <a:buNone/>
              <a:defRPr sz="1867"/>
            </a:lvl3pPr>
            <a:lvl4pPr lvl="3" algn="ctr" rtl="0">
              <a:lnSpc>
                <a:spcPct val="90000"/>
              </a:lnSpc>
              <a:spcBef>
                <a:spcPts val="533"/>
              </a:spcBef>
              <a:spcAft>
                <a:spcPts val="0"/>
              </a:spcAft>
              <a:buClr>
                <a:schemeClr val="dk1"/>
              </a:buClr>
              <a:buSzPts val="1200"/>
              <a:buNone/>
              <a:defRPr sz="1600"/>
            </a:lvl4pPr>
            <a:lvl5pPr lvl="4" algn="ctr" rtl="0">
              <a:lnSpc>
                <a:spcPct val="90000"/>
              </a:lnSpc>
              <a:spcBef>
                <a:spcPts val="533"/>
              </a:spcBef>
              <a:spcAft>
                <a:spcPts val="0"/>
              </a:spcAft>
              <a:buClr>
                <a:schemeClr val="dk1"/>
              </a:buClr>
              <a:buSzPts val="1200"/>
              <a:buNone/>
              <a:defRPr sz="1600"/>
            </a:lvl5pPr>
            <a:lvl6pPr lvl="5" algn="ctr" rtl="0">
              <a:lnSpc>
                <a:spcPct val="90000"/>
              </a:lnSpc>
              <a:spcBef>
                <a:spcPts val="533"/>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sp>
        <p:nvSpPr>
          <p:cNvPr id="59" name="Google Shape;59;p1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32298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306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831851" y="1709739"/>
            <a:ext cx="10515600" cy="2852800"/>
          </a:xfrm>
          <a:prstGeom prst="rect">
            <a:avLst/>
          </a:prstGeom>
          <a:noFill/>
          <a:ln>
            <a:noFill/>
          </a:ln>
        </p:spPr>
        <p:txBody>
          <a:bodyPr spcFirstLastPara="1" wrap="square" lIns="68575" tIns="34275" rIns="68575" bIns="34275" anchor="b" anchorCtr="0"/>
          <a:lstStyle>
            <a:lvl1pPr lvl="0" algn="l" rtl="0">
              <a:lnSpc>
                <a:spcPct val="90000"/>
              </a:lnSpc>
              <a:spcBef>
                <a:spcPts val="0"/>
              </a:spcBef>
              <a:spcAft>
                <a:spcPts val="0"/>
              </a:spcAft>
              <a:buClr>
                <a:schemeClr val="dk1"/>
              </a:buClr>
              <a:buSzPts val="4500"/>
              <a:buFont typeface="Calibri"/>
              <a:buNone/>
              <a:defRPr sz="6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lstStyle>
            <a:lvl1pPr marL="609585" lvl="0" indent="-304792" algn="l" rtl="0">
              <a:lnSpc>
                <a:spcPct val="90000"/>
              </a:lnSpc>
              <a:spcBef>
                <a:spcPts val="1067"/>
              </a:spcBef>
              <a:spcAft>
                <a:spcPts val="0"/>
              </a:spcAft>
              <a:buClr>
                <a:srgbClr val="888888"/>
              </a:buClr>
              <a:buSzPts val="1800"/>
              <a:buNone/>
              <a:defRPr sz="2400">
                <a:solidFill>
                  <a:srgbClr val="888888"/>
                </a:solidFill>
              </a:defRPr>
            </a:lvl1pPr>
            <a:lvl2pPr marL="1219170" lvl="1" indent="-304792" algn="l" rtl="0">
              <a:lnSpc>
                <a:spcPct val="90000"/>
              </a:lnSpc>
              <a:spcBef>
                <a:spcPts val="533"/>
              </a:spcBef>
              <a:spcAft>
                <a:spcPts val="0"/>
              </a:spcAft>
              <a:buClr>
                <a:srgbClr val="888888"/>
              </a:buClr>
              <a:buSzPts val="1500"/>
              <a:buNone/>
              <a:defRPr sz="2000">
                <a:solidFill>
                  <a:srgbClr val="888888"/>
                </a:solidFill>
              </a:defRPr>
            </a:lvl2pPr>
            <a:lvl3pPr marL="1828754" lvl="2" indent="-304792" algn="l" rtl="0">
              <a:lnSpc>
                <a:spcPct val="90000"/>
              </a:lnSpc>
              <a:spcBef>
                <a:spcPts val="533"/>
              </a:spcBef>
              <a:spcAft>
                <a:spcPts val="0"/>
              </a:spcAft>
              <a:buClr>
                <a:srgbClr val="888888"/>
              </a:buClr>
              <a:buSzPts val="1400"/>
              <a:buNone/>
              <a:defRPr sz="1867">
                <a:solidFill>
                  <a:srgbClr val="888888"/>
                </a:solidFill>
              </a:defRPr>
            </a:lvl3pPr>
            <a:lvl4pPr marL="2438339" lvl="3" indent="-304792" algn="l" rtl="0">
              <a:lnSpc>
                <a:spcPct val="90000"/>
              </a:lnSpc>
              <a:spcBef>
                <a:spcPts val="533"/>
              </a:spcBef>
              <a:spcAft>
                <a:spcPts val="0"/>
              </a:spcAft>
              <a:buClr>
                <a:srgbClr val="888888"/>
              </a:buClr>
              <a:buSzPts val="1200"/>
              <a:buNone/>
              <a:defRPr sz="1600">
                <a:solidFill>
                  <a:srgbClr val="888888"/>
                </a:solidFill>
              </a:defRPr>
            </a:lvl4pPr>
            <a:lvl5pPr marL="3047924" lvl="4" indent="-304792" algn="l" rtl="0">
              <a:lnSpc>
                <a:spcPct val="90000"/>
              </a:lnSpc>
              <a:spcBef>
                <a:spcPts val="533"/>
              </a:spcBef>
              <a:spcAft>
                <a:spcPts val="0"/>
              </a:spcAft>
              <a:buClr>
                <a:srgbClr val="888888"/>
              </a:buClr>
              <a:buSzPts val="1200"/>
              <a:buNone/>
              <a:defRPr sz="1600">
                <a:solidFill>
                  <a:srgbClr val="888888"/>
                </a:solidFill>
              </a:defRPr>
            </a:lvl5pPr>
            <a:lvl6pPr marL="3657509" lvl="5" indent="-304792" algn="l" rtl="0">
              <a:lnSpc>
                <a:spcPct val="90000"/>
              </a:lnSpc>
              <a:spcBef>
                <a:spcPts val="533"/>
              </a:spcBef>
              <a:spcAft>
                <a:spcPts val="0"/>
              </a:spcAft>
              <a:buClr>
                <a:srgbClr val="888888"/>
              </a:buClr>
              <a:buSzPts val="1200"/>
              <a:buNone/>
              <a:defRPr sz="1600">
                <a:solidFill>
                  <a:srgbClr val="888888"/>
                </a:solidFill>
              </a:defRPr>
            </a:lvl6pPr>
            <a:lvl7pPr marL="4267093" lvl="6" indent="-304792" algn="l" rtl="0">
              <a:lnSpc>
                <a:spcPct val="90000"/>
              </a:lnSpc>
              <a:spcBef>
                <a:spcPts val="533"/>
              </a:spcBef>
              <a:spcAft>
                <a:spcPts val="0"/>
              </a:spcAft>
              <a:buClr>
                <a:srgbClr val="888888"/>
              </a:buClr>
              <a:buSzPts val="1200"/>
              <a:buNone/>
              <a:defRPr sz="1600">
                <a:solidFill>
                  <a:srgbClr val="888888"/>
                </a:solidFill>
              </a:defRPr>
            </a:lvl7pPr>
            <a:lvl8pPr marL="4876678" lvl="7" indent="-304792" algn="l" rtl="0">
              <a:lnSpc>
                <a:spcPct val="90000"/>
              </a:lnSpc>
              <a:spcBef>
                <a:spcPts val="533"/>
              </a:spcBef>
              <a:spcAft>
                <a:spcPts val="0"/>
              </a:spcAft>
              <a:buClr>
                <a:srgbClr val="888888"/>
              </a:buClr>
              <a:buSzPts val="1200"/>
              <a:buNone/>
              <a:defRPr sz="1600">
                <a:solidFill>
                  <a:srgbClr val="888888"/>
                </a:solidFill>
              </a:defRPr>
            </a:lvl8pPr>
            <a:lvl9pPr marL="5486263" lvl="8" indent="-304792" algn="l" rtl="0">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71" name="Google Shape;71;p16"/>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27838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91120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839788" y="365125"/>
            <a:ext cx="10515600" cy="1325600"/>
          </a:xfrm>
          <a:prstGeom prst="rect">
            <a:avLst/>
          </a:prstGeom>
          <a:noFill/>
          <a:ln>
            <a:noFill/>
          </a:ln>
        </p:spPr>
        <p:txBody>
          <a:bodyPr spcFirstLastPara="1" wrap="square" lIns="68575" tIns="34275" rIns="68575" bIns="34275" anchor="ctr" anchorCtr="0"/>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839788" y="1681163"/>
            <a:ext cx="5158000" cy="824000"/>
          </a:xfrm>
          <a:prstGeom prst="rect">
            <a:avLst/>
          </a:prstGeom>
          <a:noFill/>
          <a:ln>
            <a:noFill/>
          </a:ln>
        </p:spPr>
        <p:txBody>
          <a:bodyPr spcFirstLastPara="1" wrap="square" lIns="68575" tIns="34275" rIns="68575" bIns="34275" anchor="b" anchorCtr="0"/>
          <a:lstStyle>
            <a:lvl1pPr marL="609585" lvl="0" indent="-304792" algn="l" rtl="0">
              <a:lnSpc>
                <a:spcPct val="90000"/>
              </a:lnSpc>
              <a:spcBef>
                <a:spcPts val="1067"/>
              </a:spcBef>
              <a:spcAft>
                <a:spcPts val="0"/>
              </a:spcAft>
              <a:buClr>
                <a:schemeClr val="dk1"/>
              </a:buClr>
              <a:buSzPts val="1800"/>
              <a:buNone/>
              <a:defRPr sz="2400" b="1"/>
            </a:lvl1pPr>
            <a:lvl2pPr marL="1219170" lvl="1" indent="-304792" algn="l" rtl="0">
              <a:lnSpc>
                <a:spcPct val="90000"/>
              </a:lnSpc>
              <a:spcBef>
                <a:spcPts val="533"/>
              </a:spcBef>
              <a:spcAft>
                <a:spcPts val="0"/>
              </a:spcAft>
              <a:buClr>
                <a:schemeClr val="dk1"/>
              </a:buClr>
              <a:buSzPts val="1500"/>
              <a:buNone/>
              <a:defRPr sz="2000" b="1"/>
            </a:lvl2pPr>
            <a:lvl3pPr marL="1828754" lvl="2" indent="-304792" algn="l" rtl="0">
              <a:lnSpc>
                <a:spcPct val="90000"/>
              </a:lnSpc>
              <a:spcBef>
                <a:spcPts val="533"/>
              </a:spcBef>
              <a:spcAft>
                <a:spcPts val="0"/>
              </a:spcAft>
              <a:buClr>
                <a:schemeClr val="dk1"/>
              </a:buClr>
              <a:buSzPts val="1400"/>
              <a:buNone/>
              <a:defRPr sz="1867" b="1"/>
            </a:lvl3pPr>
            <a:lvl4pPr marL="2438339" lvl="3" indent="-304792" algn="l" rtl="0">
              <a:lnSpc>
                <a:spcPct val="90000"/>
              </a:lnSpc>
              <a:spcBef>
                <a:spcPts val="533"/>
              </a:spcBef>
              <a:spcAft>
                <a:spcPts val="0"/>
              </a:spcAft>
              <a:buClr>
                <a:schemeClr val="dk1"/>
              </a:buClr>
              <a:buSzPts val="1200"/>
              <a:buNone/>
              <a:defRPr sz="1600" b="1"/>
            </a:lvl4pPr>
            <a:lvl5pPr marL="3047924" lvl="4" indent="-304792" algn="l" rtl="0">
              <a:lnSpc>
                <a:spcPct val="90000"/>
              </a:lnSpc>
              <a:spcBef>
                <a:spcPts val="533"/>
              </a:spcBef>
              <a:spcAft>
                <a:spcPts val="0"/>
              </a:spcAft>
              <a:buClr>
                <a:schemeClr val="dk1"/>
              </a:buClr>
              <a:buSzPts val="1200"/>
              <a:buNone/>
              <a:defRPr sz="1600" b="1"/>
            </a:lvl5pPr>
            <a:lvl6pPr marL="3657509" lvl="5" indent="-304792" algn="l" rtl="0">
              <a:lnSpc>
                <a:spcPct val="90000"/>
              </a:lnSpc>
              <a:spcBef>
                <a:spcPts val="533"/>
              </a:spcBef>
              <a:spcAft>
                <a:spcPts val="0"/>
              </a:spcAft>
              <a:buClr>
                <a:schemeClr val="dk1"/>
              </a:buClr>
              <a:buSzPts val="1200"/>
              <a:buNone/>
              <a:defRPr sz="1600" b="1"/>
            </a:lvl6pPr>
            <a:lvl7pPr marL="4267093" lvl="6" indent="-304792" algn="l" rtl="0">
              <a:lnSpc>
                <a:spcPct val="90000"/>
              </a:lnSpc>
              <a:spcBef>
                <a:spcPts val="533"/>
              </a:spcBef>
              <a:spcAft>
                <a:spcPts val="0"/>
              </a:spcAft>
              <a:buClr>
                <a:schemeClr val="dk1"/>
              </a:buClr>
              <a:buSzPts val="1200"/>
              <a:buNone/>
              <a:defRPr sz="1600" b="1"/>
            </a:lvl7pPr>
            <a:lvl8pPr marL="4876678" lvl="7" indent="-304792" algn="l" rtl="0">
              <a:lnSpc>
                <a:spcPct val="90000"/>
              </a:lnSpc>
              <a:spcBef>
                <a:spcPts val="533"/>
              </a:spcBef>
              <a:spcAft>
                <a:spcPts val="0"/>
              </a:spcAft>
              <a:buClr>
                <a:schemeClr val="dk1"/>
              </a:buClr>
              <a:buSzPts val="1200"/>
              <a:buNone/>
              <a:defRPr sz="1600" b="1"/>
            </a:lvl8pPr>
            <a:lvl9pPr marL="5486263" lvl="8" indent="-304792" algn="l" rtl="0">
              <a:lnSpc>
                <a:spcPct val="90000"/>
              </a:lnSpc>
              <a:spcBef>
                <a:spcPts val="533"/>
              </a:spcBef>
              <a:spcAft>
                <a:spcPts val="0"/>
              </a:spcAft>
              <a:buClr>
                <a:schemeClr val="dk1"/>
              </a:buClr>
              <a:buSzPts val="1200"/>
              <a:buNone/>
              <a:defRPr sz="1600" b="1"/>
            </a:lvl9pPr>
          </a:lstStyle>
          <a:p>
            <a:endParaRPr/>
          </a:p>
        </p:txBody>
      </p:sp>
      <p:sp>
        <p:nvSpPr>
          <p:cNvPr id="84" name="Google Shape;84;p18"/>
          <p:cNvSpPr txBox="1">
            <a:spLocks noGrp="1"/>
          </p:cNvSpPr>
          <p:nvPr>
            <p:ph type="body" idx="2"/>
          </p:nvPr>
        </p:nvSpPr>
        <p:spPr>
          <a:xfrm>
            <a:off x="839788" y="2505075"/>
            <a:ext cx="5158000" cy="3684400"/>
          </a:xfrm>
          <a:prstGeom prst="rect">
            <a:avLst/>
          </a:prstGeom>
          <a:noFill/>
          <a:ln>
            <a:noFill/>
          </a:ln>
        </p:spPr>
        <p:txBody>
          <a:bodyPr spcFirstLastPara="1" wrap="square" lIns="68575" tIns="34275" rIns="68575" bIns="34275" anchor="t" anchorCtr="0"/>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6172200" y="1681163"/>
            <a:ext cx="5183200" cy="824000"/>
          </a:xfrm>
          <a:prstGeom prst="rect">
            <a:avLst/>
          </a:prstGeom>
          <a:noFill/>
          <a:ln>
            <a:noFill/>
          </a:ln>
        </p:spPr>
        <p:txBody>
          <a:bodyPr spcFirstLastPara="1" wrap="square" lIns="68575" tIns="34275" rIns="68575" bIns="34275" anchor="b" anchorCtr="0"/>
          <a:lstStyle>
            <a:lvl1pPr marL="609585" lvl="0" indent="-304792" algn="l" rtl="0">
              <a:lnSpc>
                <a:spcPct val="90000"/>
              </a:lnSpc>
              <a:spcBef>
                <a:spcPts val="1067"/>
              </a:spcBef>
              <a:spcAft>
                <a:spcPts val="0"/>
              </a:spcAft>
              <a:buClr>
                <a:schemeClr val="dk1"/>
              </a:buClr>
              <a:buSzPts val="1800"/>
              <a:buNone/>
              <a:defRPr sz="2400" b="1"/>
            </a:lvl1pPr>
            <a:lvl2pPr marL="1219170" lvl="1" indent="-304792" algn="l" rtl="0">
              <a:lnSpc>
                <a:spcPct val="90000"/>
              </a:lnSpc>
              <a:spcBef>
                <a:spcPts val="533"/>
              </a:spcBef>
              <a:spcAft>
                <a:spcPts val="0"/>
              </a:spcAft>
              <a:buClr>
                <a:schemeClr val="dk1"/>
              </a:buClr>
              <a:buSzPts val="1500"/>
              <a:buNone/>
              <a:defRPr sz="2000" b="1"/>
            </a:lvl2pPr>
            <a:lvl3pPr marL="1828754" lvl="2" indent="-304792" algn="l" rtl="0">
              <a:lnSpc>
                <a:spcPct val="90000"/>
              </a:lnSpc>
              <a:spcBef>
                <a:spcPts val="533"/>
              </a:spcBef>
              <a:spcAft>
                <a:spcPts val="0"/>
              </a:spcAft>
              <a:buClr>
                <a:schemeClr val="dk1"/>
              </a:buClr>
              <a:buSzPts val="1400"/>
              <a:buNone/>
              <a:defRPr sz="1867" b="1"/>
            </a:lvl3pPr>
            <a:lvl4pPr marL="2438339" lvl="3" indent="-304792" algn="l" rtl="0">
              <a:lnSpc>
                <a:spcPct val="90000"/>
              </a:lnSpc>
              <a:spcBef>
                <a:spcPts val="533"/>
              </a:spcBef>
              <a:spcAft>
                <a:spcPts val="0"/>
              </a:spcAft>
              <a:buClr>
                <a:schemeClr val="dk1"/>
              </a:buClr>
              <a:buSzPts val="1200"/>
              <a:buNone/>
              <a:defRPr sz="1600" b="1"/>
            </a:lvl4pPr>
            <a:lvl5pPr marL="3047924" lvl="4" indent="-304792" algn="l" rtl="0">
              <a:lnSpc>
                <a:spcPct val="90000"/>
              </a:lnSpc>
              <a:spcBef>
                <a:spcPts val="533"/>
              </a:spcBef>
              <a:spcAft>
                <a:spcPts val="0"/>
              </a:spcAft>
              <a:buClr>
                <a:schemeClr val="dk1"/>
              </a:buClr>
              <a:buSzPts val="1200"/>
              <a:buNone/>
              <a:defRPr sz="1600" b="1"/>
            </a:lvl5pPr>
            <a:lvl6pPr marL="3657509" lvl="5" indent="-304792" algn="l" rtl="0">
              <a:lnSpc>
                <a:spcPct val="90000"/>
              </a:lnSpc>
              <a:spcBef>
                <a:spcPts val="533"/>
              </a:spcBef>
              <a:spcAft>
                <a:spcPts val="0"/>
              </a:spcAft>
              <a:buClr>
                <a:schemeClr val="dk1"/>
              </a:buClr>
              <a:buSzPts val="1200"/>
              <a:buNone/>
              <a:defRPr sz="1600" b="1"/>
            </a:lvl6pPr>
            <a:lvl7pPr marL="4267093" lvl="6" indent="-304792" algn="l" rtl="0">
              <a:lnSpc>
                <a:spcPct val="90000"/>
              </a:lnSpc>
              <a:spcBef>
                <a:spcPts val="533"/>
              </a:spcBef>
              <a:spcAft>
                <a:spcPts val="0"/>
              </a:spcAft>
              <a:buClr>
                <a:schemeClr val="dk1"/>
              </a:buClr>
              <a:buSzPts val="1200"/>
              <a:buNone/>
              <a:defRPr sz="1600" b="1"/>
            </a:lvl7pPr>
            <a:lvl8pPr marL="4876678" lvl="7" indent="-304792" algn="l" rtl="0">
              <a:lnSpc>
                <a:spcPct val="90000"/>
              </a:lnSpc>
              <a:spcBef>
                <a:spcPts val="533"/>
              </a:spcBef>
              <a:spcAft>
                <a:spcPts val="0"/>
              </a:spcAft>
              <a:buClr>
                <a:schemeClr val="dk1"/>
              </a:buClr>
              <a:buSzPts val="1200"/>
              <a:buNone/>
              <a:defRPr sz="1600" b="1"/>
            </a:lvl8pPr>
            <a:lvl9pPr marL="5486263" lvl="8" indent="-304792" algn="l" rtl="0">
              <a:lnSpc>
                <a:spcPct val="90000"/>
              </a:lnSpc>
              <a:spcBef>
                <a:spcPts val="533"/>
              </a:spcBef>
              <a:spcAft>
                <a:spcPts val="0"/>
              </a:spcAft>
              <a:buClr>
                <a:schemeClr val="dk1"/>
              </a:buClr>
              <a:buSzPts val="1200"/>
              <a:buNone/>
              <a:defRPr sz="1600" b="1"/>
            </a:lvl9pPr>
          </a:lstStyle>
          <a:p>
            <a:endParaRPr/>
          </a:p>
        </p:txBody>
      </p:sp>
      <p:sp>
        <p:nvSpPr>
          <p:cNvPr id="86" name="Google Shape;86;p18"/>
          <p:cNvSpPr txBox="1">
            <a:spLocks noGrp="1"/>
          </p:cNvSpPr>
          <p:nvPr>
            <p:ph type="body" idx="4"/>
          </p:nvPr>
        </p:nvSpPr>
        <p:spPr>
          <a:xfrm>
            <a:off x="6172200" y="2505075"/>
            <a:ext cx="5183200" cy="3684400"/>
          </a:xfrm>
          <a:prstGeom prst="rect">
            <a:avLst/>
          </a:prstGeom>
          <a:noFill/>
          <a:ln>
            <a:noFill/>
          </a:ln>
        </p:spPr>
        <p:txBody>
          <a:bodyPr spcFirstLastPara="1" wrap="square" lIns="68575" tIns="34275" rIns="68575" bIns="34275" anchor="t" anchorCtr="0"/>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51125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93135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2953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1F2114-45FC-437E-B6B1-2AF0BC0CE17E}"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C74B5-E6C6-4A3A-9E21-E21C1430A79A}" type="slidenum">
              <a:rPr lang="en-US" smtClean="0"/>
              <a:t>‹#›</a:t>
            </a:fld>
            <a:endParaRPr lang="en-US"/>
          </a:p>
        </p:txBody>
      </p:sp>
    </p:spTree>
    <p:extLst>
      <p:ext uri="{BB962C8B-B14F-4D97-AF65-F5344CB8AC3E}">
        <p14:creationId xmlns:p14="http://schemas.microsoft.com/office/powerpoint/2010/main" val="16142360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lstStyle>
            <a:lvl1pPr lvl="0" algn="l" rtl="0">
              <a:lnSpc>
                <a:spcPct val="90000"/>
              </a:lnSpc>
              <a:spcBef>
                <a:spcPts val="0"/>
              </a:spcBef>
              <a:spcAft>
                <a:spcPts val="0"/>
              </a:spcAft>
              <a:buClr>
                <a:schemeClr val="dk1"/>
              </a:buClr>
              <a:buSzPts val="2400"/>
              <a:buFont typeface="Calibri"/>
              <a:buNone/>
              <a:defRPr sz="32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5183188" y="987425"/>
            <a:ext cx="6172400" cy="4873600"/>
          </a:xfrm>
          <a:prstGeom prst="rect">
            <a:avLst/>
          </a:prstGeom>
          <a:noFill/>
          <a:ln>
            <a:noFill/>
          </a:ln>
        </p:spPr>
        <p:txBody>
          <a:bodyPr spcFirstLastPara="1" wrap="square" lIns="68575" tIns="34275" rIns="68575" bIns="34275" anchor="t" anchorCtr="0"/>
          <a:lstStyle>
            <a:lvl1pPr marL="609585" lvl="0" indent="-507987" algn="l" rtl="0">
              <a:lnSpc>
                <a:spcPct val="90000"/>
              </a:lnSpc>
              <a:spcBef>
                <a:spcPts val="1067"/>
              </a:spcBef>
              <a:spcAft>
                <a:spcPts val="0"/>
              </a:spcAft>
              <a:buClr>
                <a:schemeClr val="dk1"/>
              </a:buClr>
              <a:buSzPts val="2400"/>
              <a:buChar char="•"/>
              <a:defRPr sz="3200"/>
            </a:lvl1pPr>
            <a:lvl2pPr marL="1219170" lvl="1" indent="-482588" algn="l" rtl="0">
              <a:lnSpc>
                <a:spcPct val="90000"/>
              </a:lnSpc>
              <a:spcBef>
                <a:spcPts val="533"/>
              </a:spcBef>
              <a:spcAft>
                <a:spcPts val="0"/>
              </a:spcAft>
              <a:buClr>
                <a:schemeClr val="dk1"/>
              </a:buClr>
              <a:buSzPts val="2100"/>
              <a:buChar char="•"/>
              <a:defRPr sz="2800"/>
            </a:lvl2pPr>
            <a:lvl3pPr marL="1828754" lvl="2" indent="-457189" algn="l" rtl="0">
              <a:lnSpc>
                <a:spcPct val="90000"/>
              </a:lnSpc>
              <a:spcBef>
                <a:spcPts val="533"/>
              </a:spcBef>
              <a:spcAft>
                <a:spcPts val="0"/>
              </a:spcAft>
              <a:buClr>
                <a:schemeClr val="dk1"/>
              </a:buClr>
              <a:buSzPts val="1800"/>
              <a:buChar char="•"/>
              <a:defRPr sz="2400"/>
            </a:lvl3pPr>
            <a:lvl4pPr marL="2438339" lvl="3" indent="-431789" algn="l" rtl="0">
              <a:lnSpc>
                <a:spcPct val="90000"/>
              </a:lnSpc>
              <a:spcBef>
                <a:spcPts val="533"/>
              </a:spcBef>
              <a:spcAft>
                <a:spcPts val="0"/>
              </a:spcAft>
              <a:buClr>
                <a:schemeClr val="dk1"/>
              </a:buClr>
              <a:buSzPts val="1500"/>
              <a:buChar char="•"/>
              <a:defRPr sz="2000"/>
            </a:lvl4pPr>
            <a:lvl5pPr marL="3047924" lvl="4" indent="-431789" algn="l" rtl="0">
              <a:lnSpc>
                <a:spcPct val="90000"/>
              </a:lnSpc>
              <a:spcBef>
                <a:spcPts val="533"/>
              </a:spcBef>
              <a:spcAft>
                <a:spcPts val="0"/>
              </a:spcAft>
              <a:buClr>
                <a:schemeClr val="dk1"/>
              </a:buClr>
              <a:buSzPts val="1500"/>
              <a:buChar char="•"/>
              <a:defRPr sz="2000"/>
            </a:lvl5pPr>
            <a:lvl6pPr marL="3657509" lvl="5" indent="-431789" algn="l" rtl="0">
              <a:lnSpc>
                <a:spcPct val="90000"/>
              </a:lnSpc>
              <a:spcBef>
                <a:spcPts val="533"/>
              </a:spcBef>
              <a:spcAft>
                <a:spcPts val="0"/>
              </a:spcAft>
              <a:buClr>
                <a:schemeClr val="dk1"/>
              </a:buClr>
              <a:buSzPts val="1500"/>
              <a:buChar char="•"/>
              <a:defRPr sz="2000"/>
            </a:lvl6pPr>
            <a:lvl7pPr marL="4267093" lvl="6" indent="-431789" algn="l" rtl="0">
              <a:lnSpc>
                <a:spcPct val="90000"/>
              </a:lnSpc>
              <a:spcBef>
                <a:spcPts val="533"/>
              </a:spcBef>
              <a:spcAft>
                <a:spcPts val="0"/>
              </a:spcAft>
              <a:buClr>
                <a:schemeClr val="dk1"/>
              </a:buClr>
              <a:buSzPts val="1500"/>
              <a:buChar char="•"/>
              <a:defRPr sz="2000"/>
            </a:lvl7pPr>
            <a:lvl8pPr marL="4876678" lvl="7" indent="-431789" algn="l" rtl="0">
              <a:lnSpc>
                <a:spcPct val="90000"/>
              </a:lnSpc>
              <a:spcBef>
                <a:spcPts val="533"/>
              </a:spcBef>
              <a:spcAft>
                <a:spcPts val="0"/>
              </a:spcAft>
              <a:buClr>
                <a:schemeClr val="dk1"/>
              </a:buClr>
              <a:buSzPts val="1500"/>
              <a:buChar char="•"/>
              <a:defRPr sz="2000"/>
            </a:lvl8pPr>
            <a:lvl9pPr marL="5486263" lvl="8" indent="-431789" algn="l" rtl="0">
              <a:lnSpc>
                <a:spcPct val="90000"/>
              </a:lnSpc>
              <a:spcBef>
                <a:spcPts val="533"/>
              </a:spcBef>
              <a:spcAft>
                <a:spcPts val="0"/>
              </a:spcAft>
              <a:buClr>
                <a:schemeClr val="dk1"/>
              </a:buClr>
              <a:buSzPts val="1500"/>
              <a:buChar char="•"/>
              <a:defRPr sz="2000"/>
            </a:lvl9pPr>
          </a:lstStyle>
          <a:p>
            <a:endParaRPr/>
          </a:p>
        </p:txBody>
      </p:sp>
      <p:sp>
        <p:nvSpPr>
          <p:cNvPr id="102" name="Google Shape;102;p21"/>
          <p:cNvSpPr txBox="1">
            <a:spLocks noGrp="1"/>
          </p:cNvSpPr>
          <p:nvPr>
            <p:ph type="body" idx="2"/>
          </p:nvPr>
        </p:nvSpPr>
        <p:spPr>
          <a:xfrm>
            <a:off x="839788" y="2057400"/>
            <a:ext cx="3932000" cy="3811600"/>
          </a:xfrm>
          <a:prstGeom prst="rect">
            <a:avLst/>
          </a:prstGeom>
          <a:noFill/>
          <a:ln>
            <a:noFill/>
          </a:ln>
        </p:spPr>
        <p:txBody>
          <a:bodyPr spcFirstLastPara="1" wrap="square" lIns="68575" tIns="34275" rIns="68575" bIns="34275" anchor="t" anchorCtr="0"/>
          <a:lstStyle>
            <a:lvl1pPr marL="609585" lvl="0" indent="-304792" algn="l" rtl="0">
              <a:lnSpc>
                <a:spcPct val="90000"/>
              </a:lnSpc>
              <a:spcBef>
                <a:spcPts val="1067"/>
              </a:spcBef>
              <a:spcAft>
                <a:spcPts val="0"/>
              </a:spcAft>
              <a:buClr>
                <a:schemeClr val="dk1"/>
              </a:buClr>
              <a:buSzPts val="1200"/>
              <a:buNone/>
              <a:defRPr sz="1600"/>
            </a:lvl1pPr>
            <a:lvl2pPr marL="1219170" lvl="1" indent="-304792" algn="l" rtl="0">
              <a:lnSpc>
                <a:spcPct val="90000"/>
              </a:lnSpc>
              <a:spcBef>
                <a:spcPts val="533"/>
              </a:spcBef>
              <a:spcAft>
                <a:spcPts val="0"/>
              </a:spcAft>
              <a:buClr>
                <a:schemeClr val="dk1"/>
              </a:buClr>
              <a:buSzPts val="1100"/>
              <a:buNone/>
              <a:defRPr sz="1467"/>
            </a:lvl2pPr>
            <a:lvl3pPr marL="1828754" lvl="2" indent="-304792" algn="l" rtl="0">
              <a:lnSpc>
                <a:spcPct val="90000"/>
              </a:lnSpc>
              <a:spcBef>
                <a:spcPts val="533"/>
              </a:spcBef>
              <a:spcAft>
                <a:spcPts val="0"/>
              </a:spcAft>
              <a:buClr>
                <a:schemeClr val="dk1"/>
              </a:buClr>
              <a:buSzPts val="900"/>
              <a:buNone/>
              <a:defRPr sz="1200"/>
            </a:lvl3pPr>
            <a:lvl4pPr marL="2438339" lvl="3" indent="-304792" algn="l" rtl="0">
              <a:lnSpc>
                <a:spcPct val="90000"/>
              </a:lnSpc>
              <a:spcBef>
                <a:spcPts val="533"/>
              </a:spcBef>
              <a:spcAft>
                <a:spcPts val="0"/>
              </a:spcAft>
              <a:buClr>
                <a:schemeClr val="dk1"/>
              </a:buClr>
              <a:buSzPts val="800"/>
              <a:buNone/>
              <a:defRPr sz="1067"/>
            </a:lvl4pPr>
            <a:lvl5pPr marL="3047924" lvl="4" indent="-304792" algn="l" rtl="0">
              <a:lnSpc>
                <a:spcPct val="90000"/>
              </a:lnSpc>
              <a:spcBef>
                <a:spcPts val="533"/>
              </a:spcBef>
              <a:spcAft>
                <a:spcPts val="0"/>
              </a:spcAft>
              <a:buClr>
                <a:schemeClr val="dk1"/>
              </a:buClr>
              <a:buSzPts val="800"/>
              <a:buNone/>
              <a:defRPr sz="1067"/>
            </a:lvl5pPr>
            <a:lvl6pPr marL="3657509" lvl="5" indent="-304792" algn="l" rtl="0">
              <a:lnSpc>
                <a:spcPct val="90000"/>
              </a:lnSpc>
              <a:spcBef>
                <a:spcPts val="533"/>
              </a:spcBef>
              <a:spcAft>
                <a:spcPts val="0"/>
              </a:spcAft>
              <a:buClr>
                <a:schemeClr val="dk1"/>
              </a:buClr>
              <a:buSzPts val="800"/>
              <a:buNone/>
              <a:defRPr sz="1067"/>
            </a:lvl6pPr>
            <a:lvl7pPr marL="4267093" lvl="6" indent="-304792" algn="l" rtl="0">
              <a:lnSpc>
                <a:spcPct val="90000"/>
              </a:lnSpc>
              <a:spcBef>
                <a:spcPts val="533"/>
              </a:spcBef>
              <a:spcAft>
                <a:spcPts val="0"/>
              </a:spcAft>
              <a:buClr>
                <a:schemeClr val="dk1"/>
              </a:buClr>
              <a:buSzPts val="800"/>
              <a:buNone/>
              <a:defRPr sz="1067"/>
            </a:lvl7pPr>
            <a:lvl8pPr marL="4876678" lvl="7" indent="-304792" algn="l" rtl="0">
              <a:lnSpc>
                <a:spcPct val="90000"/>
              </a:lnSpc>
              <a:spcBef>
                <a:spcPts val="533"/>
              </a:spcBef>
              <a:spcAft>
                <a:spcPts val="0"/>
              </a:spcAft>
              <a:buClr>
                <a:schemeClr val="dk1"/>
              </a:buClr>
              <a:buSzPts val="800"/>
              <a:buNone/>
              <a:defRPr sz="1067"/>
            </a:lvl8pPr>
            <a:lvl9pPr marL="5486263" lvl="8" indent="-304792" algn="l" rtl="0">
              <a:lnSpc>
                <a:spcPct val="90000"/>
              </a:lnSpc>
              <a:spcBef>
                <a:spcPts val="533"/>
              </a:spcBef>
              <a:spcAft>
                <a:spcPts val="0"/>
              </a:spcAft>
              <a:buClr>
                <a:schemeClr val="dk1"/>
              </a:buClr>
              <a:buSzPts val="800"/>
              <a:buNone/>
              <a:defRPr sz="1067"/>
            </a:lvl9pPr>
          </a:lstStyle>
          <a:p>
            <a:endParaRPr/>
          </a:p>
        </p:txBody>
      </p:sp>
      <p:sp>
        <p:nvSpPr>
          <p:cNvPr id="103" name="Google Shape;103;p2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00197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lstStyle>
            <a:lvl1pPr lvl="0" algn="l" rtl="0">
              <a:lnSpc>
                <a:spcPct val="90000"/>
              </a:lnSpc>
              <a:spcBef>
                <a:spcPts val="0"/>
              </a:spcBef>
              <a:spcAft>
                <a:spcPts val="0"/>
              </a:spcAft>
              <a:buClr>
                <a:schemeClr val="dk1"/>
              </a:buClr>
              <a:buSzPts val="2400"/>
              <a:buFont typeface="Calibri"/>
              <a:buNone/>
              <a:defRPr sz="32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 name="Google Shape;108;p22"/>
          <p:cNvSpPr>
            <a:spLocks noGrp="1"/>
          </p:cNvSpPr>
          <p:nvPr>
            <p:ph type="pic" idx="2"/>
          </p:nvPr>
        </p:nvSpPr>
        <p:spPr>
          <a:xfrm>
            <a:off x="5183188" y="987425"/>
            <a:ext cx="6172400" cy="4873600"/>
          </a:xfrm>
          <a:prstGeom prst="rect">
            <a:avLst/>
          </a:prstGeom>
          <a:noFill/>
          <a:ln>
            <a:noFill/>
          </a:ln>
        </p:spPr>
        <p:txBody>
          <a:bodyPr spcFirstLastPara="1" wrap="square" lIns="68575" tIns="34275" rIns="68575" bIns="34275" anchor="t" anchorCtr="0"/>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839788" y="2057400"/>
            <a:ext cx="3932000" cy="3811600"/>
          </a:xfrm>
          <a:prstGeom prst="rect">
            <a:avLst/>
          </a:prstGeom>
          <a:noFill/>
          <a:ln>
            <a:noFill/>
          </a:ln>
        </p:spPr>
        <p:txBody>
          <a:bodyPr spcFirstLastPara="1" wrap="square" lIns="68575" tIns="34275" rIns="68575" bIns="34275" anchor="t" anchorCtr="0"/>
          <a:lstStyle>
            <a:lvl1pPr marL="609585" lvl="0" indent="-304792" algn="l" rtl="0">
              <a:lnSpc>
                <a:spcPct val="90000"/>
              </a:lnSpc>
              <a:spcBef>
                <a:spcPts val="1067"/>
              </a:spcBef>
              <a:spcAft>
                <a:spcPts val="0"/>
              </a:spcAft>
              <a:buClr>
                <a:schemeClr val="dk1"/>
              </a:buClr>
              <a:buSzPts val="1200"/>
              <a:buNone/>
              <a:defRPr sz="1600"/>
            </a:lvl1pPr>
            <a:lvl2pPr marL="1219170" lvl="1" indent="-304792" algn="l" rtl="0">
              <a:lnSpc>
                <a:spcPct val="90000"/>
              </a:lnSpc>
              <a:spcBef>
                <a:spcPts val="533"/>
              </a:spcBef>
              <a:spcAft>
                <a:spcPts val="0"/>
              </a:spcAft>
              <a:buClr>
                <a:schemeClr val="dk1"/>
              </a:buClr>
              <a:buSzPts val="1100"/>
              <a:buNone/>
              <a:defRPr sz="1467"/>
            </a:lvl2pPr>
            <a:lvl3pPr marL="1828754" lvl="2" indent="-304792" algn="l" rtl="0">
              <a:lnSpc>
                <a:spcPct val="90000"/>
              </a:lnSpc>
              <a:spcBef>
                <a:spcPts val="533"/>
              </a:spcBef>
              <a:spcAft>
                <a:spcPts val="0"/>
              </a:spcAft>
              <a:buClr>
                <a:schemeClr val="dk1"/>
              </a:buClr>
              <a:buSzPts val="900"/>
              <a:buNone/>
              <a:defRPr sz="1200"/>
            </a:lvl3pPr>
            <a:lvl4pPr marL="2438339" lvl="3" indent="-304792" algn="l" rtl="0">
              <a:lnSpc>
                <a:spcPct val="90000"/>
              </a:lnSpc>
              <a:spcBef>
                <a:spcPts val="533"/>
              </a:spcBef>
              <a:spcAft>
                <a:spcPts val="0"/>
              </a:spcAft>
              <a:buClr>
                <a:schemeClr val="dk1"/>
              </a:buClr>
              <a:buSzPts val="800"/>
              <a:buNone/>
              <a:defRPr sz="1067"/>
            </a:lvl4pPr>
            <a:lvl5pPr marL="3047924" lvl="4" indent="-304792" algn="l" rtl="0">
              <a:lnSpc>
                <a:spcPct val="90000"/>
              </a:lnSpc>
              <a:spcBef>
                <a:spcPts val="533"/>
              </a:spcBef>
              <a:spcAft>
                <a:spcPts val="0"/>
              </a:spcAft>
              <a:buClr>
                <a:schemeClr val="dk1"/>
              </a:buClr>
              <a:buSzPts val="800"/>
              <a:buNone/>
              <a:defRPr sz="1067"/>
            </a:lvl5pPr>
            <a:lvl6pPr marL="3657509" lvl="5" indent="-304792" algn="l" rtl="0">
              <a:lnSpc>
                <a:spcPct val="90000"/>
              </a:lnSpc>
              <a:spcBef>
                <a:spcPts val="533"/>
              </a:spcBef>
              <a:spcAft>
                <a:spcPts val="0"/>
              </a:spcAft>
              <a:buClr>
                <a:schemeClr val="dk1"/>
              </a:buClr>
              <a:buSzPts val="800"/>
              <a:buNone/>
              <a:defRPr sz="1067"/>
            </a:lvl6pPr>
            <a:lvl7pPr marL="4267093" lvl="6" indent="-304792" algn="l" rtl="0">
              <a:lnSpc>
                <a:spcPct val="90000"/>
              </a:lnSpc>
              <a:spcBef>
                <a:spcPts val="533"/>
              </a:spcBef>
              <a:spcAft>
                <a:spcPts val="0"/>
              </a:spcAft>
              <a:buClr>
                <a:schemeClr val="dk1"/>
              </a:buClr>
              <a:buSzPts val="800"/>
              <a:buNone/>
              <a:defRPr sz="1067"/>
            </a:lvl7pPr>
            <a:lvl8pPr marL="4876678" lvl="7" indent="-304792" algn="l" rtl="0">
              <a:lnSpc>
                <a:spcPct val="90000"/>
              </a:lnSpc>
              <a:spcBef>
                <a:spcPts val="533"/>
              </a:spcBef>
              <a:spcAft>
                <a:spcPts val="0"/>
              </a:spcAft>
              <a:buClr>
                <a:schemeClr val="dk1"/>
              </a:buClr>
              <a:buSzPts val="800"/>
              <a:buNone/>
              <a:defRPr sz="1067"/>
            </a:lvl8pPr>
            <a:lvl9pPr marL="5486263" lvl="8" indent="-304792" algn="l" rtl="0">
              <a:lnSpc>
                <a:spcPct val="90000"/>
              </a:lnSpc>
              <a:spcBef>
                <a:spcPts val="533"/>
              </a:spcBef>
              <a:spcAft>
                <a:spcPts val="0"/>
              </a:spcAft>
              <a:buClr>
                <a:schemeClr val="dk1"/>
              </a:buClr>
              <a:buSzPts val="800"/>
              <a:buNone/>
              <a:defRPr sz="1067"/>
            </a:lvl9pPr>
          </a:lstStyle>
          <a:p>
            <a:endParaRPr/>
          </a:p>
        </p:txBody>
      </p:sp>
      <p:sp>
        <p:nvSpPr>
          <p:cNvPr id="110" name="Google Shape;110;p2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901077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3920400" y="-1256575"/>
            <a:ext cx="4351200" cy="10515600"/>
          </a:xfrm>
          <a:prstGeom prst="rect">
            <a:avLst/>
          </a:prstGeom>
          <a:noFill/>
          <a:ln>
            <a:noFill/>
          </a:ln>
        </p:spPr>
        <p:txBody>
          <a:bodyPr spcFirstLastPara="1" wrap="square" lIns="68575" tIns="34275" rIns="68575" bIns="34275" anchor="t" anchorCtr="0"/>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49933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7133400" y="1956725"/>
            <a:ext cx="5812000" cy="2628800"/>
          </a:xfrm>
          <a:prstGeom prst="rect">
            <a:avLst/>
          </a:prstGeom>
          <a:noFill/>
          <a:ln>
            <a:noFill/>
          </a:ln>
        </p:spPr>
        <p:txBody>
          <a:bodyPr spcFirstLastPara="1" wrap="square" lIns="68575" tIns="34275" rIns="68575" bIns="34275" anchor="ctr" anchorCtr="0"/>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799300" y="-596075"/>
            <a:ext cx="5812000" cy="7734400"/>
          </a:xfrm>
          <a:prstGeom prst="rect">
            <a:avLst/>
          </a:prstGeom>
          <a:noFill/>
          <a:ln>
            <a:noFill/>
          </a:ln>
        </p:spPr>
        <p:txBody>
          <a:bodyPr spcFirstLastPara="1" wrap="square" lIns="68575" tIns="34275" rIns="68575" bIns="34275" anchor="t" anchorCtr="0"/>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533"/>
              </a:spcBef>
              <a:spcAft>
                <a:spcPts val="0"/>
              </a:spcAft>
              <a:buClr>
                <a:schemeClr val="dk1"/>
              </a:buClr>
              <a:buSzPts val="1400"/>
              <a:buChar char="•"/>
              <a:defRPr/>
            </a:lvl2pPr>
            <a:lvl3pPr marL="1828754" lvl="2" indent="-423323" algn="l" rtl="0">
              <a:lnSpc>
                <a:spcPct val="90000"/>
              </a:lnSpc>
              <a:spcBef>
                <a:spcPts val="533"/>
              </a:spcBef>
              <a:spcAft>
                <a:spcPts val="0"/>
              </a:spcAft>
              <a:buClr>
                <a:schemeClr val="dk1"/>
              </a:buClr>
              <a:buSzPts val="1400"/>
              <a:buChar char="•"/>
              <a:defRPr/>
            </a:lvl3pPr>
            <a:lvl4pPr marL="2438339" lvl="3" indent="-423323" algn="l" rtl="0">
              <a:lnSpc>
                <a:spcPct val="90000"/>
              </a:lnSpc>
              <a:spcBef>
                <a:spcPts val="533"/>
              </a:spcBef>
              <a:spcAft>
                <a:spcPts val="0"/>
              </a:spcAft>
              <a:buClr>
                <a:schemeClr val="dk1"/>
              </a:buClr>
              <a:buSzPts val="1400"/>
              <a:buChar char="•"/>
              <a:defRPr/>
            </a:lvl4pPr>
            <a:lvl5pPr marL="3047924" lvl="4" indent="-423323" algn="l" rtl="0">
              <a:lnSpc>
                <a:spcPct val="90000"/>
              </a:lnSpc>
              <a:spcBef>
                <a:spcPts val="533"/>
              </a:spcBef>
              <a:spcAft>
                <a:spcPts val="0"/>
              </a:spcAft>
              <a:buClr>
                <a:schemeClr val="dk1"/>
              </a:buClr>
              <a:buSzPts val="1400"/>
              <a:buChar char="•"/>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79092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1F2114-45FC-437E-B6B1-2AF0BC0CE17E}"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C74B5-E6C6-4A3A-9E21-E21C1430A79A}" type="slidenum">
              <a:rPr lang="en-US" smtClean="0"/>
              <a:t>‹#›</a:t>
            </a:fld>
            <a:endParaRPr lang="en-US"/>
          </a:p>
        </p:txBody>
      </p:sp>
    </p:spTree>
    <p:extLst>
      <p:ext uri="{BB962C8B-B14F-4D97-AF65-F5344CB8AC3E}">
        <p14:creationId xmlns:p14="http://schemas.microsoft.com/office/powerpoint/2010/main" val="4156050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1F2114-45FC-437E-B6B1-2AF0BC0CE17E}"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C74B5-E6C6-4A3A-9E21-E21C1430A79A}" type="slidenum">
              <a:rPr lang="en-US" smtClean="0"/>
              <a:t>‹#›</a:t>
            </a:fld>
            <a:endParaRPr lang="en-US"/>
          </a:p>
        </p:txBody>
      </p:sp>
    </p:spTree>
    <p:extLst>
      <p:ext uri="{BB962C8B-B14F-4D97-AF65-F5344CB8AC3E}">
        <p14:creationId xmlns:p14="http://schemas.microsoft.com/office/powerpoint/2010/main" val="372936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1F2114-45FC-437E-B6B1-2AF0BC0CE17E}"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4C74B5-E6C6-4A3A-9E21-E21C1430A79A}" type="slidenum">
              <a:rPr lang="en-US" smtClean="0"/>
              <a:t>‹#›</a:t>
            </a:fld>
            <a:endParaRPr lang="en-US"/>
          </a:p>
        </p:txBody>
      </p:sp>
    </p:spTree>
    <p:extLst>
      <p:ext uri="{BB962C8B-B14F-4D97-AF65-F5344CB8AC3E}">
        <p14:creationId xmlns:p14="http://schemas.microsoft.com/office/powerpoint/2010/main" val="2940100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1F2114-45FC-437E-B6B1-2AF0BC0CE17E}"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4C74B5-E6C6-4A3A-9E21-E21C1430A79A}" type="slidenum">
              <a:rPr lang="en-US" smtClean="0"/>
              <a:t>‹#›</a:t>
            </a:fld>
            <a:endParaRPr lang="en-US"/>
          </a:p>
        </p:txBody>
      </p:sp>
    </p:spTree>
    <p:extLst>
      <p:ext uri="{BB962C8B-B14F-4D97-AF65-F5344CB8AC3E}">
        <p14:creationId xmlns:p14="http://schemas.microsoft.com/office/powerpoint/2010/main" val="2812253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1F2114-45FC-437E-B6B1-2AF0BC0CE17E}"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4C74B5-E6C6-4A3A-9E21-E21C1430A79A}" type="slidenum">
              <a:rPr lang="en-US" smtClean="0"/>
              <a:t>‹#›</a:t>
            </a:fld>
            <a:endParaRPr lang="en-US"/>
          </a:p>
        </p:txBody>
      </p:sp>
    </p:spTree>
    <p:extLst>
      <p:ext uri="{BB962C8B-B14F-4D97-AF65-F5344CB8AC3E}">
        <p14:creationId xmlns:p14="http://schemas.microsoft.com/office/powerpoint/2010/main" val="3638520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1F2114-45FC-437E-B6B1-2AF0BC0CE17E}"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C74B5-E6C6-4A3A-9E21-E21C1430A79A}" type="slidenum">
              <a:rPr lang="en-US" smtClean="0"/>
              <a:t>‹#›</a:t>
            </a:fld>
            <a:endParaRPr lang="en-US"/>
          </a:p>
        </p:txBody>
      </p:sp>
    </p:spTree>
    <p:extLst>
      <p:ext uri="{BB962C8B-B14F-4D97-AF65-F5344CB8AC3E}">
        <p14:creationId xmlns:p14="http://schemas.microsoft.com/office/powerpoint/2010/main" val="2687583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1F2114-45FC-437E-B6B1-2AF0BC0CE17E}"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C74B5-E6C6-4A3A-9E21-E21C1430A79A}" type="slidenum">
              <a:rPr lang="en-US" smtClean="0"/>
              <a:t>‹#›</a:t>
            </a:fld>
            <a:endParaRPr lang="en-US"/>
          </a:p>
        </p:txBody>
      </p:sp>
    </p:spTree>
    <p:extLst>
      <p:ext uri="{BB962C8B-B14F-4D97-AF65-F5344CB8AC3E}">
        <p14:creationId xmlns:p14="http://schemas.microsoft.com/office/powerpoint/2010/main" val="1396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1F2114-45FC-437E-B6B1-2AF0BC0CE17E}"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C74B5-E6C6-4A3A-9E21-E21C1430A79A}" type="slidenum">
              <a:rPr lang="en-US" smtClean="0"/>
              <a:t>‹#›</a:t>
            </a:fld>
            <a:endParaRPr lang="en-US"/>
          </a:p>
        </p:txBody>
      </p:sp>
    </p:spTree>
    <p:extLst>
      <p:ext uri="{BB962C8B-B14F-4D97-AF65-F5344CB8AC3E}">
        <p14:creationId xmlns:p14="http://schemas.microsoft.com/office/powerpoint/2010/main" val="1957582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lstStyle>
            <a:lvl1pPr marR="0" lvl="0" algn="l"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lstStyle>
            <a:lvl1pPr marR="0" lvl="0" algn="ctr"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73154552"/>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br.org/1989/03/how-technology-brings-blind-people-into-the-workplace" TargetMode="External"/><Relationship Id="rId7" Type="http://schemas.openxmlformats.org/officeDocument/2006/relationships/hyperlink" Target="https://asu.instructure.com/courses/20498" TargetMode="External"/><Relationship Id="rId2" Type="http://schemas.openxmlformats.org/officeDocument/2006/relationships/hyperlink" Target="https://hbr.org/search?term=julia%20anderson" TargetMode="External"/><Relationship Id="rId1" Type="http://schemas.openxmlformats.org/officeDocument/2006/relationships/slideLayout" Target="../slideLayouts/slideLayout14.xml"/><Relationship Id="rId6" Type="http://schemas.openxmlformats.org/officeDocument/2006/relationships/hyperlink" Target="https://www.w3.org/TR/WCAG20/" TargetMode="External"/><Relationship Id="rId5" Type="http://schemas.openxmlformats.org/officeDocument/2006/relationships/hyperlink" Target="https://udl-irn.org/" TargetMode="External"/><Relationship Id="rId4" Type="http://schemas.openxmlformats.org/officeDocument/2006/relationships/hyperlink" Target="https://usabilla.com/blog/short-history-computer-user-interface-design/"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hbr.org/search?term=julia%20anderson"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hbr.org/1989/03/how-technology-brings-blind-people-into-the-workplac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hyperlink" Target="https://asunow.asu.edu/20181130-sun-devil-life-human-factors-grad-maddie-niichel?utm_campaign=ASU_Now+12-11-18&amp;utm_medium=email&amp;utm_source=ASU%20Now&amp;utm_term=ASU&amp;utm_content=%20https://asunow.asu.edu/20181130-sun-devil-life-human-factors-grad-maddie-niiche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Increasing Engagement, Decreasing Barriers</a:t>
            </a:r>
          </a:p>
        </p:txBody>
      </p:sp>
      <p:sp>
        <p:nvSpPr>
          <p:cNvPr id="3" name="Subtitle 2"/>
          <p:cNvSpPr>
            <a:spLocks noGrp="1"/>
          </p:cNvSpPr>
          <p:nvPr>
            <p:ph type="subTitle" idx="1"/>
          </p:nvPr>
        </p:nvSpPr>
        <p:spPr/>
        <p:txBody>
          <a:bodyPr>
            <a:normAutofit lnSpcReduction="10000"/>
          </a:bodyPr>
          <a:lstStyle/>
          <a:p>
            <a:r>
              <a:rPr lang="en-US" sz="3200" dirty="0"/>
              <a:t>Adero </a:t>
            </a:r>
            <a:r>
              <a:rPr lang="en-US" sz="3200" dirty="0" smtClean="0"/>
              <a:t>C. E. </a:t>
            </a:r>
            <a:r>
              <a:rPr lang="en-US" sz="3200" dirty="0"/>
              <a:t>Allison, Ph.D.</a:t>
            </a:r>
          </a:p>
          <a:p>
            <a:r>
              <a:rPr lang="en-US" sz="3200" dirty="0"/>
              <a:t>Assistant Director – Alternative Media</a:t>
            </a:r>
          </a:p>
          <a:p>
            <a:r>
              <a:rPr lang="en-US" sz="3200" dirty="0"/>
              <a:t>EOSS – Disability Resource Center</a:t>
            </a:r>
          </a:p>
          <a:p>
            <a:endParaRPr lang="en-US" dirty="0"/>
          </a:p>
        </p:txBody>
      </p:sp>
    </p:spTree>
    <p:extLst>
      <p:ext uri="{BB962C8B-B14F-4D97-AF65-F5344CB8AC3E}">
        <p14:creationId xmlns:p14="http://schemas.microsoft.com/office/powerpoint/2010/main" val="198608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 Placeholder 2"/>
          <p:cNvSpPr>
            <a:spLocks noGrp="1"/>
          </p:cNvSpPr>
          <p:nvPr>
            <p:ph type="body" idx="1"/>
          </p:nvPr>
        </p:nvSpPr>
        <p:spPr>
          <a:xfrm>
            <a:off x="838200" y="1502068"/>
            <a:ext cx="10515600" cy="4351200"/>
          </a:xfrm>
        </p:spPr>
        <p:txBody>
          <a:bodyPr/>
          <a:lstStyle/>
          <a:p>
            <a:r>
              <a:rPr lang="en-US" b="1" dirty="0"/>
              <a:t>How Technology Brings Blind People into the Workplace - </a:t>
            </a:r>
            <a:r>
              <a:rPr lang="en-US" dirty="0">
                <a:hlinkClick r:id="rId2"/>
              </a:rPr>
              <a:t>Julia </a:t>
            </a:r>
            <a:r>
              <a:rPr lang="en-US" dirty="0" smtClean="0">
                <a:hlinkClick r:id="rId2"/>
              </a:rPr>
              <a:t>Anderson</a:t>
            </a:r>
            <a:r>
              <a:rPr lang="en-US" dirty="0" smtClean="0"/>
              <a:t>  Retrieved </a:t>
            </a:r>
            <a:r>
              <a:rPr lang="en-US" dirty="0"/>
              <a:t>4-16-2019 from </a:t>
            </a:r>
            <a:r>
              <a:rPr lang="en-US" dirty="0">
                <a:hlinkClick r:id="rId3"/>
              </a:rPr>
              <a:t>https://hbr.org/1989/03/how-technology-brings-blind-people-into-the-workplace</a:t>
            </a:r>
            <a:endParaRPr lang="en-US" dirty="0"/>
          </a:p>
          <a:p>
            <a:r>
              <a:rPr lang="en-US" sz="2000" b="1" dirty="0"/>
              <a:t>A Short History of Computer User Interface </a:t>
            </a:r>
            <a:r>
              <a:rPr lang="en-US" sz="2000" b="1" dirty="0" smtClean="0"/>
              <a:t>Design </a:t>
            </a:r>
            <a:r>
              <a:rPr lang="en-US" sz="2000" dirty="0" smtClean="0"/>
              <a:t>on </a:t>
            </a:r>
            <a:r>
              <a:rPr lang="en-US" sz="2000" dirty="0"/>
              <a:t>April 20, 2016 / by Daniel Rounds Retrieved on 4-16-2019 from </a:t>
            </a:r>
            <a:r>
              <a:rPr lang="en-US" sz="2000" dirty="0" smtClean="0">
                <a:hlinkClick r:id="rId4"/>
              </a:rPr>
              <a:t>https</a:t>
            </a:r>
            <a:r>
              <a:rPr lang="en-US" sz="2000" dirty="0">
                <a:hlinkClick r:id="rId4"/>
              </a:rPr>
              <a:t>://usabilla.com/blog/short-history-computer-user-interface-design</a:t>
            </a:r>
            <a:r>
              <a:rPr lang="en-US" sz="2000" dirty="0" smtClean="0">
                <a:hlinkClick r:id="rId4"/>
              </a:rPr>
              <a:t>/</a:t>
            </a:r>
            <a:r>
              <a:rPr lang="en-US" sz="2000" dirty="0" smtClean="0"/>
              <a:t> </a:t>
            </a:r>
          </a:p>
          <a:p>
            <a:r>
              <a:rPr lang="en-US" b="1" dirty="0" smtClean="0"/>
              <a:t>The Universal Design for Learning Implementation and Research Network </a:t>
            </a:r>
            <a:r>
              <a:rPr lang="en-US" dirty="0" smtClean="0"/>
              <a:t>Retrieved 5-17-2019 from </a:t>
            </a:r>
            <a:r>
              <a:rPr lang="en-US" dirty="0">
                <a:hlinkClick r:id="rId5"/>
              </a:rPr>
              <a:t>https://udl-irn.org</a:t>
            </a:r>
            <a:r>
              <a:rPr lang="en-US" dirty="0" smtClean="0">
                <a:hlinkClick r:id="rId5"/>
              </a:rPr>
              <a:t>/</a:t>
            </a:r>
            <a:endParaRPr lang="en-US" dirty="0" smtClean="0"/>
          </a:p>
          <a:p>
            <a:r>
              <a:rPr lang="en-US" b="1" dirty="0" smtClean="0"/>
              <a:t>Web Content Accessibility Guidelines (WCAG) 2.0 </a:t>
            </a:r>
            <a:r>
              <a:rPr lang="en-US" dirty="0" err="1" smtClean="0"/>
              <a:t>Retreived</a:t>
            </a:r>
            <a:r>
              <a:rPr lang="en-US" dirty="0" smtClean="0"/>
              <a:t> 5-17-2019 from </a:t>
            </a:r>
            <a:r>
              <a:rPr lang="en-US" dirty="0">
                <a:hlinkClick r:id="rId6"/>
              </a:rPr>
              <a:t>https://www.w3.org/TR/WCAG20/</a:t>
            </a:r>
            <a:endParaRPr lang="en-US" b="1" dirty="0"/>
          </a:p>
          <a:p>
            <a:r>
              <a:rPr lang="en-US" sz="2000" b="1" dirty="0" smtClean="0"/>
              <a:t>Faculty Canvas </a:t>
            </a:r>
            <a:r>
              <a:rPr lang="en-US" sz="2000" b="1" dirty="0"/>
              <a:t>Accessibility Course </a:t>
            </a:r>
            <a:r>
              <a:rPr lang="en-US" sz="2000" dirty="0">
                <a:hlinkClick r:id="rId7"/>
              </a:rPr>
              <a:t>https://</a:t>
            </a:r>
            <a:r>
              <a:rPr lang="en-US" sz="2000" dirty="0" smtClean="0">
                <a:hlinkClick r:id="rId7"/>
              </a:rPr>
              <a:t>asu.instructure.com/courses/20498</a:t>
            </a:r>
            <a:r>
              <a:rPr lang="en-US" sz="2000" dirty="0" smtClean="0"/>
              <a:t> </a:t>
            </a:r>
          </a:p>
          <a:p>
            <a:r>
              <a:rPr lang="en-US" b="1" dirty="0" smtClean="0"/>
              <a:t>IAS® Independent Ability System </a:t>
            </a:r>
            <a:r>
              <a:rPr lang="en-US" dirty="0" smtClean="0"/>
              <a:t>– enabling Solutions 1997</a:t>
            </a:r>
            <a:endParaRPr lang="en-US" dirty="0"/>
          </a:p>
        </p:txBody>
      </p:sp>
    </p:spTree>
    <p:extLst>
      <p:ext uri="{BB962C8B-B14F-4D97-AF65-F5344CB8AC3E}">
        <p14:creationId xmlns:p14="http://schemas.microsoft.com/office/powerpoint/2010/main" val="1051815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9647" y="2089566"/>
            <a:ext cx="10515600" cy="2852737"/>
          </a:xfrm>
        </p:spPr>
        <p:txBody>
          <a:bodyPr>
            <a:normAutofit fontScale="90000"/>
          </a:bodyPr>
          <a:lstStyle/>
          <a:p>
            <a:r>
              <a:rPr lang="en-US" dirty="0"/>
              <a:t>The advent of the microchip has been a boon for people with vision loss…The result has been a virtual explosion of opportunity for independent reading and writing by people who cannot use print. </a:t>
            </a:r>
          </a:p>
        </p:txBody>
      </p:sp>
      <p:sp>
        <p:nvSpPr>
          <p:cNvPr id="5" name="Text Placeholder 4"/>
          <p:cNvSpPr>
            <a:spLocks noGrp="1"/>
          </p:cNvSpPr>
          <p:nvPr>
            <p:ph type="body" idx="1"/>
          </p:nvPr>
        </p:nvSpPr>
        <p:spPr>
          <a:xfrm>
            <a:off x="789647" y="4969291"/>
            <a:ext cx="10515600" cy="1500187"/>
          </a:xfrm>
        </p:spPr>
        <p:txBody>
          <a:bodyPr>
            <a:normAutofit/>
          </a:bodyPr>
          <a:lstStyle/>
          <a:p>
            <a:r>
              <a:rPr lang="en-US" b="1" dirty="0"/>
              <a:t>How Technology Brings Blind People into the Workplace - </a:t>
            </a:r>
            <a:r>
              <a:rPr lang="en-US" dirty="0">
                <a:hlinkClick r:id="rId3"/>
              </a:rPr>
              <a:t>Julia Anderson</a:t>
            </a:r>
            <a:endParaRPr lang="en-US" dirty="0"/>
          </a:p>
          <a:p>
            <a:r>
              <a:rPr lang="en-US" dirty="0"/>
              <a:t>Retrieved 4-16-2019 from </a:t>
            </a:r>
            <a:r>
              <a:rPr lang="en-US" dirty="0">
                <a:hlinkClick r:id="rId4"/>
              </a:rPr>
              <a:t>https://hbr.org/1989/03/how-technology-brings-blind-people-into-the-workplace</a:t>
            </a:r>
            <a:endParaRPr lang="en-US" dirty="0"/>
          </a:p>
        </p:txBody>
      </p:sp>
    </p:spTree>
    <p:extLst>
      <p:ext uri="{BB962C8B-B14F-4D97-AF65-F5344CB8AC3E}">
        <p14:creationId xmlns:p14="http://schemas.microsoft.com/office/powerpoint/2010/main" val="2985158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next?</a:t>
            </a:r>
            <a:br>
              <a:rPr lang="en-US" b="1" dirty="0"/>
            </a:br>
            <a:r>
              <a:rPr lang="en-US" sz="2200" b="1" dirty="0"/>
              <a:t>Retrieved on 4-16-2019 from A Short History of Computer User Interface Design</a:t>
            </a:r>
            <a:br>
              <a:rPr lang="en-US" sz="2200" b="1" dirty="0"/>
            </a:br>
            <a:r>
              <a:rPr lang="en-US" sz="2200" b="1" dirty="0"/>
              <a:t>on April 20, 2016 / by Daniel </a:t>
            </a:r>
            <a:r>
              <a:rPr lang="en-US" sz="2200" b="1" dirty="0" smtClean="0"/>
              <a:t>Rounds https</a:t>
            </a:r>
            <a:r>
              <a:rPr lang="en-US" sz="2200" b="1" dirty="0"/>
              <a:t>://usabilla.com/blog/short-history-computer-user-interface-design/</a:t>
            </a:r>
            <a:endParaRPr lang="en-US" sz="2200" dirty="0"/>
          </a:p>
        </p:txBody>
      </p:sp>
      <p:pic>
        <p:nvPicPr>
          <p:cNvPr id="1026" name="Picture 2" descr="A short history of computer user interface design by Usabill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74207" y="1690688"/>
            <a:ext cx="8443585" cy="47565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74813" y="3244334"/>
            <a:ext cx="242374" cy="369332"/>
          </a:xfrm>
          <a:prstGeom prst="rect">
            <a:avLst/>
          </a:prstGeom>
        </p:spPr>
        <p:txBody>
          <a:bodyPr wrap="none">
            <a:spAutoFit/>
          </a:bodyPr>
          <a:lstStyle/>
          <a:p>
            <a:r>
              <a:rPr lang="en-US" b="0" i="0" dirty="0">
                <a:solidFill>
                  <a:srgbClr val="000000"/>
                </a:solidFill>
                <a:effectLst/>
                <a:latin typeface="Times New Roman" panose="02020603050405020304" pitchFamily="18" charset="0"/>
              </a:rPr>
              <a:t> </a:t>
            </a:r>
            <a:endParaRPr lang="en-US" dirty="0"/>
          </a:p>
        </p:txBody>
      </p:sp>
      <p:sp>
        <p:nvSpPr>
          <p:cNvPr id="5" name="Rectangle 4"/>
          <p:cNvSpPr/>
          <p:nvPr/>
        </p:nvSpPr>
        <p:spPr>
          <a:xfrm>
            <a:off x="5974813" y="3244334"/>
            <a:ext cx="242374" cy="369332"/>
          </a:xfrm>
          <a:prstGeom prst="rect">
            <a:avLst/>
          </a:prstGeom>
        </p:spPr>
        <p:txBody>
          <a:bodyPr wrap="none">
            <a:spAutoFit/>
          </a:bodyPr>
          <a:lstStyle/>
          <a:p>
            <a:r>
              <a:rPr lang="en-US" b="0" i="0" dirty="0">
                <a:solidFill>
                  <a:srgbClr val="000000"/>
                </a:solidFill>
                <a:effectLst/>
                <a:latin typeface="Times New Roman" panose="02020603050405020304" pitchFamily="18" charset="0"/>
              </a:rPr>
              <a:t> </a:t>
            </a:r>
            <a:endParaRPr lang="en-US" dirty="0"/>
          </a:p>
        </p:txBody>
      </p:sp>
      <p:sp>
        <p:nvSpPr>
          <p:cNvPr id="6" name="Rectangle 5"/>
          <p:cNvSpPr/>
          <p:nvPr/>
        </p:nvSpPr>
        <p:spPr>
          <a:xfrm>
            <a:off x="5974813" y="3244334"/>
            <a:ext cx="242374" cy="369332"/>
          </a:xfrm>
          <a:prstGeom prst="rect">
            <a:avLst/>
          </a:prstGeom>
        </p:spPr>
        <p:txBody>
          <a:bodyPr wrap="none">
            <a:spAutoFit/>
          </a:bodyPr>
          <a:lstStyle/>
          <a:p>
            <a:r>
              <a:rPr lang="en-US" b="0" i="0" dirty="0">
                <a:solidFill>
                  <a:srgbClr val="000000"/>
                </a:solidFill>
                <a:effectLst/>
                <a:latin typeface="Times New Roman" panose="02020603050405020304" pitchFamily="18" charset="0"/>
              </a:rPr>
              <a:t> </a:t>
            </a:r>
            <a:endParaRPr lang="en-US" dirty="0"/>
          </a:p>
        </p:txBody>
      </p:sp>
    </p:spTree>
    <p:extLst>
      <p:ext uri="{BB962C8B-B14F-4D97-AF65-F5344CB8AC3E}">
        <p14:creationId xmlns:p14="http://schemas.microsoft.com/office/powerpoint/2010/main" val="3442608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7"/>
          <p:cNvSpPr txBox="1">
            <a:spLocks noGrp="1"/>
          </p:cNvSpPr>
          <p:nvPr>
            <p:ph type="title"/>
          </p:nvPr>
        </p:nvSpPr>
        <p:spPr>
          <a:xfrm>
            <a:off x="415600" y="740800"/>
            <a:ext cx="3744000" cy="1007600"/>
          </a:xfrm>
          <a:prstGeom prst="rect">
            <a:avLst/>
          </a:prstGeom>
          <a:solidFill>
            <a:schemeClr val="tx1"/>
          </a:solidFill>
          <a:ln w="9525" cap="flat" cmpd="sng">
            <a:solidFill>
              <a:srgbClr val="073763"/>
            </a:solidFill>
            <a:prstDash val="solid"/>
            <a:round/>
            <a:headEnd type="none" w="sm" len="sm"/>
            <a:tailEnd type="none" w="sm" len="sm"/>
          </a:ln>
        </p:spPr>
        <p:txBody>
          <a:bodyPr spcFirstLastPara="1" vert="horz" wrap="square" lIns="121900" tIns="121900" rIns="121900" bIns="121900" rtlCol="0" anchor="b" anchorCtr="0">
            <a:noAutofit/>
          </a:bodyPr>
          <a:lstStyle/>
          <a:p>
            <a:pPr algn="ctr"/>
            <a:r>
              <a:rPr lang="en-US" sz="4400" b="1" dirty="0">
                <a:solidFill>
                  <a:srgbClr val="FFC000"/>
                </a:solidFill>
              </a:rPr>
              <a:t>UDL</a:t>
            </a:r>
            <a:endParaRPr sz="4400" b="1" dirty="0">
              <a:solidFill>
                <a:srgbClr val="FFC000"/>
              </a:solidFill>
            </a:endParaRPr>
          </a:p>
        </p:txBody>
      </p:sp>
      <p:sp>
        <p:nvSpPr>
          <p:cNvPr id="231" name="Google Shape;231;p47"/>
          <p:cNvSpPr txBox="1">
            <a:spLocks noGrp="1"/>
          </p:cNvSpPr>
          <p:nvPr>
            <p:ph type="body" idx="1"/>
          </p:nvPr>
        </p:nvSpPr>
        <p:spPr>
          <a:xfrm>
            <a:off x="415600" y="1852800"/>
            <a:ext cx="3744000" cy="4239200"/>
          </a:xfrm>
          <a:prstGeom prst="rect">
            <a:avLst/>
          </a:prstGeom>
          <a:ln w="9525" cap="flat" cmpd="sng">
            <a:solidFill>
              <a:srgbClr val="073763"/>
            </a:solidFill>
            <a:prstDash val="solid"/>
            <a:round/>
            <a:headEnd type="none" w="sm" len="sm"/>
            <a:tailEnd type="none" w="sm" len="sm"/>
          </a:ln>
        </p:spPr>
        <p:txBody>
          <a:bodyPr spcFirstLastPara="1" vert="horz" wrap="square" lIns="121900" tIns="121900" rIns="121900" bIns="121900" rtlCol="0" anchor="t" anchorCtr="0">
            <a:noAutofit/>
          </a:bodyPr>
          <a:lstStyle/>
          <a:p>
            <a:pPr marL="0" indent="0">
              <a:spcAft>
                <a:spcPts val="1600"/>
              </a:spcAft>
              <a:buNone/>
            </a:pPr>
            <a:r>
              <a:rPr lang="en-US" sz="3200" dirty="0">
                <a:solidFill>
                  <a:schemeClr val="dk1"/>
                </a:solidFill>
                <a:latin typeface="Georgia"/>
                <a:ea typeface="Georgia"/>
                <a:cs typeface="Georgia"/>
                <a:sym typeface="Georgia"/>
              </a:rPr>
              <a:t>Multiple Means of:</a:t>
            </a:r>
          </a:p>
          <a:p>
            <a:pPr marL="0" indent="0">
              <a:spcBef>
                <a:spcPts val="2133"/>
              </a:spcBef>
              <a:buNone/>
            </a:pPr>
            <a:r>
              <a:rPr lang="en-US" sz="3200" dirty="0">
                <a:solidFill>
                  <a:schemeClr val="dk1"/>
                </a:solidFill>
                <a:latin typeface="Georgia"/>
                <a:ea typeface="Georgia"/>
                <a:cs typeface="Georgia"/>
                <a:sym typeface="Georgia"/>
              </a:rPr>
              <a:t>Representation</a:t>
            </a:r>
          </a:p>
          <a:p>
            <a:pPr marL="0" indent="0">
              <a:spcBef>
                <a:spcPts val="2133"/>
              </a:spcBef>
              <a:buNone/>
            </a:pPr>
            <a:r>
              <a:rPr lang="en-US" sz="3200" dirty="0">
                <a:solidFill>
                  <a:schemeClr val="dk1"/>
                </a:solidFill>
                <a:latin typeface="Georgia"/>
                <a:ea typeface="Georgia"/>
                <a:cs typeface="Georgia"/>
                <a:sym typeface="Georgia"/>
              </a:rPr>
              <a:t>Action and     Expression</a:t>
            </a:r>
          </a:p>
          <a:p>
            <a:pPr marL="0" indent="0">
              <a:spcBef>
                <a:spcPts val="2133"/>
              </a:spcBef>
              <a:buNone/>
            </a:pPr>
            <a:r>
              <a:rPr lang="en-US" sz="3200" dirty="0">
                <a:solidFill>
                  <a:schemeClr val="dk1"/>
                </a:solidFill>
                <a:latin typeface="Georgia"/>
                <a:ea typeface="Georgia"/>
                <a:cs typeface="Georgia"/>
                <a:sym typeface="Georgia"/>
              </a:rPr>
              <a:t>Engagement</a:t>
            </a:r>
          </a:p>
        </p:txBody>
      </p:sp>
      <p:sp>
        <p:nvSpPr>
          <p:cNvPr id="232" name="Google Shape;232;p47"/>
          <p:cNvSpPr txBox="1">
            <a:spLocks noGrp="1"/>
          </p:cNvSpPr>
          <p:nvPr>
            <p:ph type="title"/>
          </p:nvPr>
        </p:nvSpPr>
        <p:spPr>
          <a:xfrm>
            <a:off x="4224000" y="753400"/>
            <a:ext cx="3744000" cy="1007600"/>
          </a:xfrm>
          <a:prstGeom prst="rect">
            <a:avLst/>
          </a:prstGeom>
          <a:solidFill>
            <a:schemeClr val="tx1"/>
          </a:solidFill>
          <a:ln w="9525" cap="flat" cmpd="sng">
            <a:solidFill>
              <a:srgbClr val="073763"/>
            </a:solidFill>
            <a:prstDash val="solid"/>
            <a:round/>
            <a:headEnd type="none" w="sm" len="sm"/>
            <a:tailEnd type="none" w="sm" len="sm"/>
          </a:ln>
        </p:spPr>
        <p:txBody>
          <a:bodyPr spcFirstLastPara="1" vert="horz" wrap="square" lIns="121900" tIns="121900" rIns="121900" bIns="121900" rtlCol="0" anchor="b" anchorCtr="0">
            <a:noAutofit/>
          </a:bodyPr>
          <a:lstStyle/>
          <a:p>
            <a:pPr lvl="0" algn="ctr"/>
            <a:r>
              <a:rPr lang="en" sz="4400" b="1" dirty="0">
                <a:solidFill>
                  <a:srgbClr val="FFC000"/>
                </a:solidFill>
              </a:rPr>
              <a:t>Accessible</a:t>
            </a:r>
            <a:endParaRPr sz="4400" b="1" dirty="0">
              <a:solidFill>
                <a:srgbClr val="FFC000"/>
              </a:solidFill>
            </a:endParaRPr>
          </a:p>
        </p:txBody>
      </p:sp>
      <p:sp>
        <p:nvSpPr>
          <p:cNvPr id="233" name="Google Shape;233;p47"/>
          <p:cNvSpPr txBox="1">
            <a:spLocks noGrp="1"/>
          </p:cNvSpPr>
          <p:nvPr>
            <p:ph type="body" idx="1"/>
          </p:nvPr>
        </p:nvSpPr>
        <p:spPr>
          <a:xfrm>
            <a:off x="4224000" y="1865400"/>
            <a:ext cx="3744000" cy="4239200"/>
          </a:xfrm>
          <a:prstGeom prst="rect">
            <a:avLst/>
          </a:prstGeom>
          <a:ln w="9525" cap="flat" cmpd="sng">
            <a:solidFill>
              <a:srgbClr val="073763"/>
            </a:solidFill>
            <a:prstDash val="solid"/>
            <a:round/>
            <a:headEnd type="none" w="sm" len="sm"/>
            <a:tailEnd type="none" w="sm" len="sm"/>
          </a:ln>
        </p:spPr>
        <p:txBody>
          <a:bodyPr spcFirstLastPara="1" vert="horz" wrap="square" lIns="121900" tIns="121900" rIns="121900" bIns="121900" rtlCol="0" anchor="t" anchorCtr="0">
            <a:noAutofit/>
          </a:bodyPr>
          <a:lstStyle/>
          <a:p>
            <a:pPr marL="0" indent="0">
              <a:lnSpc>
                <a:spcPct val="100000"/>
              </a:lnSpc>
              <a:spcBef>
                <a:spcPts val="2933"/>
              </a:spcBef>
              <a:buClr>
                <a:srgbClr val="595959"/>
              </a:buClr>
              <a:buNone/>
            </a:pPr>
            <a:endParaRPr lang="en-US" sz="3200" dirty="0">
              <a:solidFill>
                <a:srgbClr val="000000"/>
              </a:solidFill>
              <a:latin typeface="Georgia"/>
              <a:ea typeface="Georgia"/>
              <a:cs typeface="Georgia"/>
              <a:sym typeface="Georgia"/>
            </a:endParaRPr>
          </a:p>
          <a:p>
            <a:pPr marL="0" indent="0">
              <a:lnSpc>
                <a:spcPct val="100000"/>
              </a:lnSpc>
              <a:spcBef>
                <a:spcPts val="2933"/>
              </a:spcBef>
              <a:buClr>
                <a:srgbClr val="595959"/>
              </a:buClr>
              <a:buNone/>
            </a:pPr>
            <a:r>
              <a:rPr lang="en-US" sz="3200" dirty="0">
                <a:solidFill>
                  <a:srgbClr val="000000"/>
                </a:solidFill>
                <a:latin typeface="Georgia"/>
                <a:ea typeface="Georgia"/>
                <a:cs typeface="Georgia"/>
                <a:sym typeface="Georgia"/>
              </a:rPr>
              <a:t>Understandable</a:t>
            </a:r>
          </a:p>
          <a:p>
            <a:pPr marL="0" indent="0">
              <a:lnSpc>
                <a:spcPct val="100000"/>
              </a:lnSpc>
              <a:spcBef>
                <a:spcPts val="2933"/>
              </a:spcBef>
              <a:buClr>
                <a:srgbClr val="595959"/>
              </a:buClr>
              <a:buNone/>
            </a:pPr>
            <a:r>
              <a:rPr lang="en-US" sz="3200" dirty="0">
                <a:solidFill>
                  <a:srgbClr val="000000"/>
                </a:solidFill>
                <a:latin typeface="Georgia"/>
                <a:ea typeface="Georgia"/>
                <a:cs typeface="Georgia"/>
                <a:sym typeface="Georgia"/>
              </a:rPr>
              <a:t>Approachable </a:t>
            </a:r>
          </a:p>
          <a:p>
            <a:pPr marL="0" indent="0">
              <a:lnSpc>
                <a:spcPct val="100000"/>
              </a:lnSpc>
              <a:spcBef>
                <a:spcPts val="2933"/>
              </a:spcBef>
              <a:buClr>
                <a:srgbClr val="000000"/>
              </a:buClr>
              <a:buSzPts val="1100"/>
              <a:buNone/>
            </a:pPr>
            <a:r>
              <a:rPr lang="en-US" sz="3200" dirty="0">
                <a:solidFill>
                  <a:srgbClr val="000000"/>
                </a:solidFill>
                <a:latin typeface="Georgia"/>
                <a:ea typeface="Georgia"/>
                <a:cs typeface="Georgia"/>
                <a:sym typeface="Georgia"/>
              </a:rPr>
              <a:t>Attainable</a:t>
            </a:r>
            <a:endParaRPr lang="en-US" sz="3200" dirty="0">
              <a:solidFill>
                <a:srgbClr val="595959"/>
              </a:solidFill>
            </a:endParaRPr>
          </a:p>
          <a:p>
            <a:pPr marL="0" indent="0">
              <a:spcBef>
                <a:spcPts val="2133"/>
              </a:spcBef>
              <a:spcAft>
                <a:spcPts val="2133"/>
              </a:spcAft>
              <a:buNone/>
            </a:pPr>
            <a:endParaRPr dirty="0"/>
          </a:p>
        </p:txBody>
      </p:sp>
      <p:sp>
        <p:nvSpPr>
          <p:cNvPr id="234" name="Google Shape;234;p47"/>
          <p:cNvSpPr txBox="1">
            <a:spLocks noGrp="1"/>
          </p:cNvSpPr>
          <p:nvPr>
            <p:ph type="title"/>
          </p:nvPr>
        </p:nvSpPr>
        <p:spPr>
          <a:xfrm>
            <a:off x="8188767" y="753400"/>
            <a:ext cx="3744000" cy="1007600"/>
          </a:xfrm>
          <a:prstGeom prst="rect">
            <a:avLst/>
          </a:prstGeom>
          <a:solidFill>
            <a:schemeClr val="tx1"/>
          </a:solidFill>
          <a:ln w="9525" cap="flat" cmpd="sng">
            <a:solidFill>
              <a:srgbClr val="073763"/>
            </a:solidFill>
            <a:prstDash val="solid"/>
            <a:round/>
            <a:headEnd type="none" w="sm" len="sm"/>
            <a:tailEnd type="none" w="sm" len="sm"/>
          </a:ln>
        </p:spPr>
        <p:txBody>
          <a:bodyPr spcFirstLastPara="1" vert="horz" wrap="square" lIns="121900" tIns="121900" rIns="121900" bIns="121900" rtlCol="0" anchor="b" anchorCtr="0">
            <a:noAutofit/>
          </a:bodyPr>
          <a:lstStyle/>
          <a:p>
            <a:pPr algn="ctr"/>
            <a:r>
              <a:rPr lang="en" sz="4400" b="1" dirty="0">
                <a:solidFill>
                  <a:srgbClr val="FFC000"/>
                </a:solidFill>
              </a:rPr>
              <a:t>WCAG 2.0</a:t>
            </a:r>
            <a:endParaRPr sz="4400" b="1" dirty="0">
              <a:solidFill>
                <a:srgbClr val="FFC000"/>
              </a:solidFill>
            </a:endParaRPr>
          </a:p>
        </p:txBody>
      </p:sp>
      <p:sp>
        <p:nvSpPr>
          <p:cNvPr id="235" name="Google Shape;235;p47"/>
          <p:cNvSpPr txBox="1">
            <a:spLocks noGrp="1"/>
          </p:cNvSpPr>
          <p:nvPr>
            <p:ph type="body" idx="1"/>
          </p:nvPr>
        </p:nvSpPr>
        <p:spPr>
          <a:xfrm>
            <a:off x="8188767" y="1865400"/>
            <a:ext cx="3744000" cy="4239200"/>
          </a:xfrm>
          <a:prstGeom prst="rect">
            <a:avLst/>
          </a:prstGeom>
          <a:ln w="9525" cap="flat" cmpd="sng">
            <a:solidFill>
              <a:srgbClr val="073763"/>
            </a:solidFill>
            <a:prstDash val="solid"/>
            <a:round/>
            <a:headEnd type="none" w="sm" len="sm"/>
            <a:tailEnd type="none" w="sm" len="sm"/>
          </a:ln>
        </p:spPr>
        <p:txBody>
          <a:bodyPr spcFirstLastPara="1" vert="horz" wrap="square" lIns="121900" tIns="121900" rIns="121900" bIns="121900" rtlCol="0" anchor="t" anchorCtr="0">
            <a:noAutofit/>
          </a:bodyPr>
          <a:lstStyle/>
          <a:p>
            <a:pPr marL="0" indent="0">
              <a:spcBef>
                <a:spcPts val="1067"/>
              </a:spcBef>
              <a:buClr>
                <a:schemeClr val="dk1"/>
              </a:buClr>
              <a:buSzPts val="1100"/>
              <a:buNone/>
            </a:pPr>
            <a:endParaRPr lang="en" sz="3200" dirty="0">
              <a:solidFill>
                <a:schemeClr val="dk1"/>
              </a:solidFill>
              <a:latin typeface="Georgia"/>
              <a:ea typeface="Georgia"/>
              <a:cs typeface="Georgia"/>
              <a:sym typeface="Georgia"/>
            </a:endParaRPr>
          </a:p>
          <a:p>
            <a:pPr marL="0" indent="0">
              <a:lnSpc>
                <a:spcPct val="150000"/>
              </a:lnSpc>
              <a:spcBef>
                <a:spcPts val="1067"/>
              </a:spcBef>
              <a:buClr>
                <a:schemeClr val="dk1"/>
              </a:buClr>
              <a:buSzPts val="1100"/>
              <a:buNone/>
            </a:pPr>
            <a:r>
              <a:rPr lang="en" sz="3200" dirty="0">
                <a:solidFill>
                  <a:schemeClr val="dk1"/>
                </a:solidFill>
                <a:latin typeface="Georgia"/>
                <a:ea typeface="Georgia"/>
                <a:cs typeface="Georgia"/>
                <a:sym typeface="Georgia"/>
              </a:rPr>
              <a:t>Perceivable</a:t>
            </a:r>
            <a:endParaRPr sz="3200" dirty="0">
              <a:solidFill>
                <a:schemeClr val="dk1"/>
              </a:solidFill>
              <a:latin typeface="Georgia"/>
              <a:ea typeface="Georgia"/>
              <a:cs typeface="Georgia"/>
              <a:sym typeface="Georgia"/>
            </a:endParaRPr>
          </a:p>
          <a:p>
            <a:pPr marL="0" indent="0">
              <a:lnSpc>
                <a:spcPct val="150000"/>
              </a:lnSpc>
              <a:spcBef>
                <a:spcPts val="1067"/>
              </a:spcBef>
              <a:buClr>
                <a:schemeClr val="dk1"/>
              </a:buClr>
              <a:buSzPts val="1100"/>
              <a:buNone/>
            </a:pPr>
            <a:r>
              <a:rPr lang="en" sz="3200" dirty="0">
                <a:solidFill>
                  <a:schemeClr val="dk1"/>
                </a:solidFill>
                <a:latin typeface="Georgia"/>
                <a:ea typeface="Georgia"/>
                <a:cs typeface="Georgia"/>
                <a:sym typeface="Georgia"/>
              </a:rPr>
              <a:t>Understandable</a:t>
            </a:r>
            <a:endParaRPr sz="3200" dirty="0">
              <a:solidFill>
                <a:schemeClr val="dk1"/>
              </a:solidFill>
              <a:latin typeface="Georgia"/>
              <a:ea typeface="Georgia"/>
              <a:cs typeface="Georgia"/>
              <a:sym typeface="Georgia"/>
            </a:endParaRPr>
          </a:p>
          <a:p>
            <a:pPr marL="0" indent="0">
              <a:lnSpc>
                <a:spcPct val="150000"/>
              </a:lnSpc>
              <a:spcBef>
                <a:spcPts val="1067"/>
              </a:spcBef>
              <a:buClr>
                <a:schemeClr val="dk1"/>
              </a:buClr>
              <a:buSzPts val="1100"/>
              <a:buNone/>
            </a:pPr>
            <a:r>
              <a:rPr lang="en" sz="3200" dirty="0">
                <a:solidFill>
                  <a:schemeClr val="dk1"/>
                </a:solidFill>
                <a:latin typeface="Georgia"/>
                <a:ea typeface="Georgia"/>
                <a:cs typeface="Georgia"/>
                <a:sym typeface="Georgia"/>
              </a:rPr>
              <a:t>Operable</a:t>
            </a:r>
            <a:endParaRPr sz="3200" dirty="0">
              <a:solidFill>
                <a:schemeClr val="dk1"/>
              </a:solidFill>
              <a:latin typeface="Georgia"/>
              <a:ea typeface="Georgia"/>
              <a:cs typeface="Georgia"/>
              <a:sym typeface="Georgia"/>
            </a:endParaRPr>
          </a:p>
          <a:p>
            <a:pPr marL="0" indent="0">
              <a:lnSpc>
                <a:spcPct val="150000"/>
              </a:lnSpc>
              <a:spcBef>
                <a:spcPts val="1067"/>
              </a:spcBef>
              <a:buClr>
                <a:schemeClr val="dk1"/>
              </a:buClr>
              <a:buSzPts val="1100"/>
              <a:buNone/>
            </a:pPr>
            <a:r>
              <a:rPr lang="en" sz="3200" dirty="0">
                <a:solidFill>
                  <a:schemeClr val="dk1"/>
                </a:solidFill>
                <a:latin typeface="Georgia"/>
                <a:ea typeface="Georgia"/>
                <a:cs typeface="Georgia"/>
                <a:sym typeface="Georgia"/>
              </a:rPr>
              <a:t>Robust</a:t>
            </a:r>
            <a:endParaRPr dirty="0"/>
          </a:p>
        </p:txBody>
      </p:sp>
    </p:spTree>
    <p:extLst>
      <p:ext uri="{BB962C8B-B14F-4D97-AF65-F5344CB8AC3E}">
        <p14:creationId xmlns:p14="http://schemas.microsoft.com/office/powerpoint/2010/main" val="2159870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272;p53"/>
          <p:cNvPicPr preferRelativeResize="0"/>
          <p:nvPr/>
        </p:nvPicPr>
        <p:blipFill>
          <a:blip r:embed="rId3">
            <a:alphaModFix/>
          </a:blip>
          <a:stretch>
            <a:fillRect/>
          </a:stretch>
        </p:blipFill>
        <p:spPr>
          <a:xfrm>
            <a:off x="137125" y="1369224"/>
            <a:ext cx="8612980" cy="5172253"/>
          </a:xfrm>
          <a:prstGeom prst="rect">
            <a:avLst/>
          </a:prstGeom>
          <a:noFill/>
          <a:ln>
            <a:noFill/>
          </a:ln>
        </p:spPr>
      </p:pic>
      <p:sp>
        <p:nvSpPr>
          <p:cNvPr id="4" name="Title 3"/>
          <p:cNvSpPr>
            <a:spLocks noGrp="1"/>
          </p:cNvSpPr>
          <p:nvPr>
            <p:ph type="title"/>
          </p:nvPr>
        </p:nvSpPr>
        <p:spPr>
          <a:xfrm>
            <a:off x="0" y="-26894"/>
            <a:ext cx="12192000" cy="1325563"/>
          </a:xfrm>
          <a:solidFill>
            <a:schemeClr val="tx1"/>
          </a:solidFill>
        </p:spPr>
        <p:txBody>
          <a:bodyPr>
            <a:noAutofit/>
          </a:bodyPr>
          <a:lstStyle/>
          <a:p>
            <a:r>
              <a:rPr lang="en-US" sz="4800" b="1" dirty="0" smtClean="0">
                <a:solidFill>
                  <a:srgbClr val="FFC000"/>
                </a:solidFill>
              </a:rPr>
              <a:t>Access to address Visual Limitations</a:t>
            </a:r>
            <a:endParaRPr lang="en-US" sz="4800" b="1" dirty="0">
              <a:solidFill>
                <a:srgbClr val="FFC000"/>
              </a:solidFill>
            </a:endParaRPr>
          </a:p>
        </p:txBody>
      </p:sp>
      <p:sp>
        <p:nvSpPr>
          <p:cNvPr id="3" name="Content Placeholder 2"/>
          <p:cNvSpPr>
            <a:spLocks noGrp="1"/>
          </p:cNvSpPr>
          <p:nvPr>
            <p:ph idx="1"/>
          </p:nvPr>
        </p:nvSpPr>
        <p:spPr>
          <a:xfrm>
            <a:off x="8553157" y="1974974"/>
            <a:ext cx="3460651" cy="4566504"/>
          </a:xfrm>
          <a:solidFill>
            <a:schemeClr val="bg1"/>
          </a:solidFill>
        </p:spPr>
        <p:txBody>
          <a:bodyPr>
            <a:normAutofit/>
          </a:bodyPr>
          <a:lstStyle/>
          <a:p>
            <a:pPr marL="0" lvl="0" indent="0" algn="ctr">
              <a:spcBef>
                <a:spcPts val="800"/>
              </a:spcBef>
              <a:buNone/>
            </a:pPr>
            <a:r>
              <a:rPr lang="en-US" dirty="0">
                <a:solidFill>
                  <a:srgbClr val="2D3B45"/>
                </a:solidFill>
                <a:highlight>
                  <a:srgbClr val="FFFFFF"/>
                </a:highlight>
                <a:latin typeface="Calibri" panose="020F0502020204030204" pitchFamily="34" charset="0"/>
                <a:ea typeface="Roboto"/>
                <a:cs typeface="Calibri" panose="020F0502020204030204" pitchFamily="34" charset="0"/>
                <a:sym typeface="Roboto"/>
              </a:rPr>
              <a:t>Vs.</a:t>
            </a:r>
          </a:p>
          <a:p>
            <a:pPr marL="0" lvl="0" indent="0">
              <a:spcBef>
                <a:spcPts val="800"/>
              </a:spcBef>
              <a:buNone/>
            </a:pPr>
            <a:r>
              <a:rPr lang="en-US" dirty="0">
                <a:solidFill>
                  <a:srgbClr val="2D3B45"/>
                </a:solidFill>
                <a:highlight>
                  <a:srgbClr val="FFFFFF"/>
                </a:highlight>
                <a:latin typeface="Calibri" panose="020F0502020204030204" pitchFamily="34" charset="0"/>
                <a:ea typeface="Roboto"/>
                <a:cs typeface="Calibri" panose="020F0502020204030204" pitchFamily="34" charset="0"/>
                <a:sym typeface="Roboto"/>
              </a:rPr>
              <a:t>"Tesla sitting taking notes near a 10ft cylinder sending electrical charges to a smaller cylinder across the lab.”</a:t>
            </a:r>
            <a:endParaRPr lang="en-US" dirty="0">
              <a:latin typeface="Calibri" panose="020F0502020204030204" pitchFamily="34" charset="0"/>
              <a:cs typeface="Calibri" panose="020F0502020204030204" pitchFamily="34" charset="0"/>
            </a:endParaRPr>
          </a:p>
          <a:p>
            <a:pPr marL="0" indent="0">
              <a:buNone/>
            </a:pPr>
            <a:endParaRPr lang="en-US" dirty="0"/>
          </a:p>
        </p:txBody>
      </p:sp>
      <p:sp>
        <p:nvSpPr>
          <p:cNvPr id="2" name="TextBox 1"/>
          <p:cNvSpPr txBox="1"/>
          <p:nvPr/>
        </p:nvSpPr>
        <p:spPr>
          <a:xfrm>
            <a:off x="8553157" y="1451754"/>
            <a:ext cx="3394363" cy="523220"/>
          </a:xfrm>
          <a:prstGeom prst="rect">
            <a:avLst/>
          </a:prstGeom>
          <a:solidFill>
            <a:schemeClr val="bg1"/>
          </a:solidFill>
        </p:spPr>
        <p:txBody>
          <a:bodyPr wrap="square" rtlCol="0">
            <a:spAutoFit/>
          </a:bodyPr>
          <a:lstStyle/>
          <a:p>
            <a:pPr lvl="0" algn="ctr">
              <a:spcBef>
                <a:spcPts val="800"/>
              </a:spcBef>
            </a:pPr>
            <a:r>
              <a:rPr lang="en-US" sz="2800" dirty="0">
                <a:solidFill>
                  <a:srgbClr val="2D3B45"/>
                </a:solidFill>
                <a:highlight>
                  <a:srgbClr val="FFFFFF"/>
                </a:highlight>
                <a:latin typeface="Calibri" panose="020F0502020204030204" pitchFamily="34" charset="0"/>
                <a:ea typeface="Roboto"/>
                <a:cs typeface="Calibri" panose="020F0502020204030204" pitchFamily="34" charset="0"/>
                <a:sym typeface="Roboto"/>
              </a:rPr>
              <a:t>“Man sitting in Lab”</a:t>
            </a:r>
          </a:p>
        </p:txBody>
      </p:sp>
    </p:spTree>
    <p:extLst>
      <p:ext uri="{BB962C8B-B14F-4D97-AF65-F5344CB8AC3E}">
        <p14:creationId xmlns:p14="http://schemas.microsoft.com/office/powerpoint/2010/main" val="23544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3000"/>
                                        <p:tgtEl>
                                          <p:spTgt spid="3">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1325563"/>
          </a:xfrm>
          <a:solidFill>
            <a:schemeClr val="tx1"/>
          </a:solidFill>
        </p:spPr>
        <p:txBody>
          <a:bodyPr>
            <a:noAutofit/>
          </a:bodyPr>
          <a:lstStyle/>
          <a:p>
            <a:r>
              <a:rPr lang="en-US" sz="4800" b="1" dirty="0" smtClean="0">
                <a:solidFill>
                  <a:srgbClr val="FFC000"/>
                </a:solidFill>
              </a:rPr>
              <a:t>Multimodal Content Creation</a:t>
            </a:r>
            <a:endParaRPr lang="en-US" sz="4800" b="1" dirty="0">
              <a:solidFill>
                <a:srgbClr val="FFC000"/>
              </a:solidFill>
            </a:endParaRPr>
          </a:p>
        </p:txBody>
      </p:sp>
      <p:sp>
        <p:nvSpPr>
          <p:cNvPr id="5" name="Google Shape;279;p54"/>
          <p:cNvSpPr txBox="1">
            <a:spLocks/>
          </p:cNvSpPr>
          <p:nvPr/>
        </p:nvSpPr>
        <p:spPr>
          <a:xfrm>
            <a:off x="525015" y="1645920"/>
            <a:ext cx="11141969" cy="717452"/>
          </a:xfrm>
          <a:prstGeom prst="rect">
            <a:avLst/>
          </a:prstGeom>
          <a:noFill/>
          <a:ln>
            <a:noFill/>
          </a:ln>
        </p:spPr>
        <p:txBody>
          <a:bodyPr spcFirstLastPara="1" vert="horz" wrap="square" lIns="38100" tIns="38100" rIns="38100" bIns="381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spcBef>
                <a:spcPts val="0"/>
              </a:spcBef>
              <a:buClr>
                <a:schemeClr val="dk1"/>
              </a:buClr>
              <a:buSzPts val="1900"/>
              <a:buFont typeface="Arial" panose="020B0604020202020204" pitchFamily="34" charset="0"/>
              <a:buNone/>
            </a:pPr>
            <a:r>
              <a:rPr lang="en-US" dirty="0"/>
              <a:t>Color is often used to convey information but not everyone benefits.</a:t>
            </a:r>
          </a:p>
        </p:txBody>
      </p:sp>
      <p:pic>
        <p:nvPicPr>
          <p:cNvPr id="7" name="Google Shape;280;p54" descr="Two pie charts that present assignments and their grade worth in pie chart form. Each uses differently color coded pie slices. But on the left, the less accessible pie chart lists a separate color coded key to the side that designates which slice goes with which assignment. It layers black text for percentages on dark chart colors. The pie slices are divided by color alone and so could blend together for users who don’t recognize certain colors."/>
          <p:cNvPicPr preferRelativeResize="0"/>
          <p:nvPr/>
        </p:nvPicPr>
        <p:blipFill rotWithShape="1">
          <a:blip r:embed="rId2">
            <a:alphaModFix/>
          </a:blip>
          <a:srcRect/>
          <a:stretch/>
        </p:blipFill>
        <p:spPr>
          <a:xfrm>
            <a:off x="914400" y="2363372"/>
            <a:ext cx="9734843" cy="4149970"/>
          </a:xfrm>
          <a:prstGeom prst="rect">
            <a:avLst/>
          </a:prstGeom>
          <a:noFill/>
          <a:ln>
            <a:noFill/>
          </a:ln>
        </p:spPr>
      </p:pic>
    </p:spTree>
    <p:extLst>
      <p:ext uri="{BB962C8B-B14F-4D97-AF65-F5344CB8AC3E}">
        <p14:creationId xmlns:p14="http://schemas.microsoft.com/office/powerpoint/2010/main" val="2244564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virtual reality | Morris - Your Eye On The Fut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11230">
            <a:off x="915686" y="4898236"/>
            <a:ext cx="2368614" cy="1564272"/>
          </a:xfrm>
          <a:prstGeom prst="rect">
            <a:avLst/>
          </a:prstGeom>
        </p:spPr>
      </p:pic>
      <p:sp>
        <p:nvSpPr>
          <p:cNvPr id="4" name="Title 3"/>
          <p:cNvSpPr>
            <a:spLocks noGrp="1"/>
          </p:cNvSpPr>
          <p:nvPr>
            <p:ph type="title"/>
          </p:nvPr>
        </p:nvSpPr>
        <p:spPr>
          <a:xfrm>
            <a:off x="0" y="-17048"/>
            <a:ext cx="12192000" cy="1325563"/>
          </a:xfrm>
          <a:solidFill>
            <a:schemeClr val="tx1"/>
          </a:solidFill>
        </p:spPr>
        <p:txBody>
          <a:bodyPr>
            <a:noAutofit/>
          </a:bodyPr>
          <a:lstStyle/>
          <a:p>
            <a:r>
              <a:rPr lang="en-US" sz="4800" b="1" dirty="0" smtClean="0">
                <a:solidFill>
                  <a:srgbClr val="FFC000"/>
                </a:solidFill>
              </a:rPr>
              <a:t>Independent Ability System (I.A.S.</a:t>
            </a:r>
            <a:r>
              <a:rPr lang="en-US" dirty="0"/>
              <a:t> </a:t>
            </a:r>
            <a:r>
              <a:rPr lang="en-US" dirty="0" smtClean="0">
                <a:solidFill>
                  <a:schemeClr val="accent4"/>
                </a:solidFill>
              </a:rPr>
              <a:t>®)</a:t>
            </a:r>
            <a:endParaRPr lang="en-US" sz="4800" b="1" dirty="0">
              <a:solidFill>
                <a:srgbClr val="FFC000"/>
              </a:solidFill>
            </a:endParaRPr>
          </a:p>
        </p:txBody>
      </p:sp>
      <p:sp>
        <p:nvSpPr>
          <p:cNvPr id="3" name="Content Placeholder 2"/>
          <p:cNvSpPr>
            <a:spLocks noGrp="1"/>
          </p:cNvSpPr>
          <p:nvPr>
            <p:ph sz="half" idx="2"/>
          </p:nvPr>
        </p:nvSpPr>
        <p:spPr/>
        <p:txBody>
          <a:bodyPr>
            <a:normAutofit/>
          </a:bodyPr>
          <a:lstStyle/>
          <a:p>
            <a:r>
              <a:rPr lang="en-US" dirty="0" smtClean="0"/>
              <a:t>Communication</a:t>
            </a:r>
          </a:p>
          <a:p>
            <a:pPr lvl="1"/>
            <a:r>
              <a:rPr lang="en-US" dirty="0" smtClean="0"/>
              <a:t>Image, Sound, Text, Tactile</a:t>
            </a:r>
          </a:p>
          <a:p>
            <a:r>
              <a:rPr lang="en-US" dirty="0" smtClean="0"/>
              <a:t>Cognition</a:t>
            </a:r>
          </a:p>
          <a:p>
            <a:pPr lvl="1"/>
            <a:r>
              <a:rPr lang="en-US" dirty="0" smtClean="0"/>
              <a:t>Capture, Process, Store, Recall</a:t>
            </a:r>
            <a:endParaRPr lang="en-US" dirty="0"/>
          </a:p>
          <a:p>
            <a:r>
              <a:rPr lang="en-US" dirty="0" smtClean="0"/>
              <a:t>Mobility</a:t>
            </a:r>
          </a:p>
          <a:p>
            <a:pPr lvl="1"/>
            <a:r>
              <a:rPr lang="en-US" dirty="0" smtClean="0"/>
              <a:t>Walking, running, scooter, chair</a:t>
            </a:r>
            <a:endParaRPr lang="en-US" dirty="0"/>
          </a:p>
          <a:p>
            <a:r>
              <a:rPr lang="en-US" dirty="0" smtClean="0"/>
              <a:t>Manipulation</a:t>
            </a:r>
          </a:p>
          <a:p>
            <a:pPr lvl="1"/>
            <a:r>
              <a:rPr lang="en-US" dirty="0" smtClean="0"/>
              <a:t>Input, Output, Activate</a:t>
            </a:r>
            <a:endParaRPr lang="en-US" dirty="0"/>
          </a:p>
          <a:p>
            <a:r>
              <a:rPr lang="en-US" smtClean="0"/>
              <a:t>Integration</a:t>
            </a:r>
            <a:endParaRPr lang="en-US" dirty="0" smtClean="0"/>
          </a:p>
        </p:txBody>
      </p:sp>
      <p:pic>
        <p:nvPicPr>
          <p:cNvPr id="11" name="Content Placeholder 10"/>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rot="21177298">
            <a:off x="1189407" y="2050951"/>
            <a:ext cx="1474694" cy="2216070"/>
          </a:xfrm>
        </p:spPr>
      </p:pic>
      <p:pic>
        <p:nvPicPr>
          <p:cNvPr id="14" name="Picture 13" descr="3D printed prosthetic leg - Boing Bo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738992">
            <a:off x="3500635" y="4035594"/>
            <a:ext cx="2769918" cy="1828146"/>
          </a:xfrm>
          <a:prstGeom prst="rect">
            <a:avLst/>
          </a:prstGeom>
        </p:spPr>
      </p:pic>
      <p:pic>
        <p:nvPicPr>
          <p:cNvPr id="15" name="Picture 14" descr="How Robots Could Help Beat Ebola | ScienceRoll"/>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982467">
            <a:off x="2002056" y="3860886"/>
            <a:ext cx="2190596" cy="1217971"/>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431710">
            <a:off x="4377037" y="2426964"/>
            <a:ext cx="1905000" cy="165735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91685">
            <a:off x="3075034" y="1855498"/>
            <a:ext cx="1409201" cy="2117651"/>
          </a:xfrm>
          <a:prstGeom prst="rect">
            <a:avLst/>
          </a:prstGeom>
        </p:spPr>
      </p:pic>
    </p:spTree>
    <p:extLst>
      <p:ext uri="{BB962C8B-B14F-4D97-AF65-F5344CB8AC3E}">
        <p14:creationId xmlns:p14="http://schemas.microsoft.com/office/powerpoint/2010/main" val="2298476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nSpc>
                <a:spcPct val="150000"/>
              </a:lnSpc>
            </a:pPr>
            <a:r>
              <a:rPr lang="en-US" b="1" dirty="0">
                <a:latin typeface="+mn-lt"/>
              </a:rPr>
              <a:t>“Human factors and all this research with user experience should come in before we design the product.”</a:t>
            </a:r>
          </a:p>
        </p:txBody>
      </p:sp>
      <p:sp>
        <p:nvSpPr>
          <p:cNvPr id="4" name="Text Placeholder 3"/>
          <p:cNvSpPr>
            <a:spLocks noGrp="1"/>
          </p:cNvSpPr>
          <p:nvPr>
            <p:ph type="body" idx="1"/>
          </p:nvPr>
        </p:nvSpPr>
        <p:spPr>
          <a:xfrm>
            <a:off x="621792" y="4589463"/>
            <a:ext cx="10881360" cy="1500187"/>
          </a:xfrm>
        </p:spPr>
        <p:txBody>
          <a:bodyPr/>
          <a:lstStyle/>
          <a:p>
            <a:r>
              <a:rPr lang="en-US" dirty="0">
                <a:solidFill>
                  <a:srgbClr val="2A2A2A"/>
                </a:solidFill>
                <a:latin typeface="+mj-lt"/>
                <a:ea typeface="Roboto"/>
                <a:cs typeface="Roboto"/>
                <a:sym typeface="Roboto"/>
              </a:rPr>
              <a:t> </a:t>
            </a:r>
            <a:r>
              <a:rPr lang="en-US" dirty="0">
                <a:solidFill>
                  <a:schemeClr val="dk1"/>
                </a:solidFill>
                <a:latin typeface="+mj-lt"/>
                <a:ea typeface="Roboto"/>
                <a:cs typeface="Roboto"/>
                <a:sym typeface="Roboto"/>
              </a:rPr>
              <a:t>Maddie </a:t>
            </a:r>
            <a:r>
              <a:rPr lang="en-US" dirty="0" err="1">
                <a:solidFill>
                  <a:schemeClr val="dk1"/>
                </a:solidFill>
                <a:latin typeface="+mj-lt"/>
                <a:ea typeface="Roboto"/>
                <a:cs typeface="Roboto"/>
                <a:sym typeface="Roboto"/>
              </a:rPr>
              <a:t>Niichel</a:t>
            </a:r>
            <a:r>
              <a:rPr lang="en-US" dirty="0">
                <a:solidFill>
                  <a:schemeClr val="dk1"/>
                </a:solidFill>
                <a:latin typeface="+mj-lt"/>
                <a:ea typeface="Roboto"/>
                <a:cs typeface="Roboto"/>
                <a:sym typeface="Roboto"/>
              </a:rPr>
              <a:t> </a:t>
            </a:r>
            <a:r>
              <a:rPr lang="en-US" u="sng" dirty="0">
                <a:solidFill>
                  <a:schemeClr val="accent5"/>
                </a:solidFill>
                <a:latin typeface="+mj-lt"/>
                <a:ea typeface="Roboto"/>
                <a:cs typeface="Roboto"/>
                <a:sym typeface="Roboto"/>
                <a:hlinkClick r:id="rId3"/>
              </a:rPr>
              <a:t>Human factors grad ready to get comfortable in her new field</a:t>
            </a:r>
            <a:r>
              <a:rPr lang="en-US" dirty="0">
                <a:solidFill>
                  <a:srgbClr val="2A2A2A"/>
                </a:solidFill>
                <a:latin typeface="+mj-lt"/>
                <a:ea typeface="Roboto"/>
                <a:cs typeface="Roboto"/>
                <a:sym typeface="Roboto"/>
              </a:rPr>
              <a:t> retrieved December 2018.</a:t>
            </a:r>
          </a:p>
          <a:p>
            <a:endParaRPr lang="en-US" dirty="0"/>
          </a:p>
        </p:txBody>
      </p:sp>
    </p:spTree>
    <p:extLst>
      <p:ext uri="{BB962C8B-B14F-4D97-AF65-F5344CB8AC3E}">
        <p14:creationId xmlns:p14="http://schemas.microsoft.com/office/powerpoint/2010/main" val="2997509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97"/>
        <p:cNvGrpSpPr/>
        <p:nvPr/>
      </p:nvGrpSpPr>
      <p:grpSpPr>
        <a:xfrm>
          <a:off x="0" y="0"/>
          <a:ext cx="0" cy="0"/>
          <a:chOff x="0" y="0"/>
          <a:chExt cx="0" cy="0"/>
        </a:xfrm>
      </p:grpSpPr>
      <p:sp>
        <p:nvSpPr>
          <p:cNvPr id="399" name="Google Shape;399;p71"/>
          <p:cNvSpPr txBox="1">
            <a:spLocks noGrp="1"/>
          </p:cNvSpPr>
          <p:nvPr>
            <p:ph type="title"/>
          </p:nvPr>
        </p:nvSpPr>
        <p:spPr>
          <a:xfrm>
            <a:off x="838200" y="365164"/>
            <a:ext cx="10515600" cy="1144400"/>
          </a:xfrm>
          <a:prstGeom prst="rect">
            <a:avLst/>
          </a:prstGeom>
          <a:noFill/>
          <a:ln w="9525" cap="flat" cmpd="sng">
            <a:solidFill>
              <a:srgbClr val="FFB31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33" tIns="45700" rIns="91433" bIns="45700" anchor="ctr" anchorCtr="0">
            <a:noAutofit/>
          </a:bodyPr>
          <a:lstStyle/>
          <a:p>
            <a:pPr algn="ctr">
              <a:buClr>
                <a:srgbClr val="FFB310"/>
              </a:buClr>
              <a:buSzPts val="3300"/>
            </a:pPr>
            <a:r>
              <a:rPr lang="en" sz="4800" b="1" dirty="0">
                <a:solidFill>
                  <a:srgbClr val="FFB310"/>
                </a:solidFill>
                <a:latin typeface="Calibri" panose="020F0502020204030204" pitchFamily="34" charset="0"/>
                <a:ea typeface="Arial"/>
                <a:cs typeface="Calibri" panose="020F0502020204030204" pitchFamily="34" charset="0"/>
                <a:sym typeface="Arial"/>
              </a:rPr>
              <a:t>How do we design so </a:t>
            </a:r>
            <a:r>
              <a:rPr lang="en-US" sz="4800" b="1" dirty="0">
                <a:solidFill>
                  <a:srgbClr val="FFB310"/>
                </a:solidFill>
                <a:latin typeface="Calibri" panose="020F0502020204030204" pitchFamily="34" charset="0"/>
                <a:ea typeface="Arial"/>
                <a:cs typeface="Calibri" panose="020F0502020204030204" pitchFamily="34" charset="0"/>
                <a:sym typeface="Arial"/>
              </a:rPr>
              <a:t>new applications are created with accessibility </a:t>
            </a:r>
            <a:r>
              <a:rPr lang="en-US" sz="4800" b="1">
                <a:solidFill>
                  <a:srgbClr val="FFB310"/>
                </a:solidFill>
                <a:latin typeface="Calibri" panose="020F0502020204030204" pitchFamily="34" charset="0"/>
                <a:ea typeface="Arial"/>
                <a:cs typeface="Calibri" panose="020F0502020204030204" pitchFamily="34" charset="0"/>
                <a:sym typeface="Arial"/>
              </a:rPr>
              <a:t>in place</a:t>
            </a:r>
            <a:r>
              <a:rPr lang="en" sz="4800" b="1">
                <a:solidFill>
                  <a:srgbClr val="FFB310"/>
                </a:solidFill>
                <a:latin typeface="Calibri" panose="020F0502020204030204" pitchFamily="34" charset="0"/>
                <a:ea typeface="Arial"/>
                <a:cs typeface="Calibri" panose="020F0502020204030204" pitchFamily="34" charset="0"/>
                <a:sym typeface="Arial"/>
              </a:rPr>
              <a:t>?</a:t>
            </a:r>
            <a:endParaRPr sz="4800" dirty="0">
              <a:latin typeface="Calibri" panose="020F0502020204030204" pitchFamily="34" charset="0"/>
              <a:cs typeface="Calibri" panose="020F0502020204030204" pitchFamily="34" charset="0"/>
            </a:endParaRPr>
          </a:p>
        </p:txBody>
      </p:sp>
      <p:sp>
        <p:nvSpPr>
          <p:cNvPr id="400" name="Google Shape;400;p71"/>
          <p:cNvSpPr/>
          <p:nvPr/>
        </p:nvSpPr>
        <p:spPr>
          <a:xfrm>
            <a:off x="4888400" y="1842901"/>
            <a:ext cx="1849200" cy="2597167"/>
          </a:xfrm>
          <a:prstGeom prst="rect">
            <a:avLst/>
          </a:prstGeom>
        </p:spPr>
        <p:txBody>
          <a:bodyPr>
            <a:prstTxWarp prst="textPlain">
              <a:avLst/>
            </a:prstTxWarp>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sz="1867" b="0" i="0" u="none" strike="noStrike" kern="0" cap="none" spc="0" normalizeH="0" baseline="0" noProof="0" dirty="0">
                <a:ln w="9525" cap="flat" cmpd="sng">
                  <a:solidFill>
                    <a:srgbClr val="44546A"/>
                  </a:solidFill>
                  <a:prstDash val="solid"/>
                  <a:round/>
                  <a:headEnd type="none" w="sm" len="sm"/>
                  <a:tailEnd type="none" w="sm" len="sm"/>
                </a:ln>
                <a:solidFill>
                  <a:srgbClr val="E7E6E6"/>
                </a:solidFill>
                <a:effectLst/>
                <a:uLnTx/>
                <a:uFillTx/>
                <a:latin typeface="Arial"/>
                <a:ea typeface="+mn-ea"/>
                <a:cs typeface="Arial"/>
                <a:sym typeface="Arial"/>
              </a:rPr>
              <a:t>?</a:t>
            </a:r>
          </a:p>
        </p:txBody>
      </p:sp>
    </p:spTree>
    <p:extLst>
      <p:ext uri="{BB962C8B-B14F-4D97-AF65-F5344CB8AC3E}">
        <p14:creationId xmlns:p14="http://schemas.microsoft.com/office/powerpoint/2010/main" val="2880697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453</Words>
  <Application>Microsoft Office PowerPoint</Application>
  <PresentationFormat>Widescreen</PresentationFormat>
  <Paragraphs>69</Paragraphs>
  <Slides>10</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Calibri Light</vt:lpstr>
      <vt:lpstr>Georgia</vt:lpstr>
      <vt:lpstr>Roboto</vt:lpstr>
      <vt:lpstr>Times New Roman</vt:lpstr>
      <vt:lpstr>Office Theme</vt:lpstr>
      <vt:lpstr>1_Office Theme</vt:lpstr>
      <vt:lpstr>Increasing Engagement, Decreasing Barriers</vt:lpstr>
      <vt:lpstr>The advent of the microchip has been a boon for people with vision loss…The result has been a virtual explosion of opportunity for independent reading and writing by people who cannot use print. </vt:lpstr>
      <vt:lpstr>What next? Retrieved on 4-16-2019 from A Short History of Computer User Interface Design on April 20, 2016 / by Daniel Rounds https://usabilla.com/blog/short-history-computer-user-interface-design/</vt:lpstr>
      <vt:lpstr>UDL</vt:lpstr>
      <vt:lpstr>Access to address Visual Limitations</vt:lpstr>
      <vt:lpstr>Multimodal Content Creation</vt:lpstr>
      <vt:lpstr>Independent Ability System (I.A.S. ®)</vt:lpstr>
      <vt:lpstr>“Human factors and all this research with user experience should come in before we design the product.”</vt:lpstr>
      <vt:lpstr>How do we design so new applications are created with accessibility in place?</vt:lpstr>
      <vt:lpstr>Resources</vt:lpstr>
    </vt:vector>
  </TitlesOfParts>
  <Company>Arizona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Increasing Engagement, Decreasing Barriers</dc:title>
  <dc:creator>Adero Allison</dc:creator>
  <cp:lastModifiedBy>Adero Allison</cp:lastModifiedBy>
  <cp:revision>16</cp:revision>
  <dcterms:created xsi:type="dcterms:W3CDTF">2019-04-16T16:13:04Z</dcterms:created>
  <dcterms:modified xsi:type="dcterms:W3CDTF">2019-05-17T19:57:53Z</dcterms:modified>
</cp:coreProperties>
</file>