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78" r:id="rId5"/>
    <p:sldId id="270" r:id="rId6"/>
    <p:sldId id="283" r:id="rId7"/>
    <p:sldId id="312" r:id="rId8"/>
    <p:sldId id="314" r:id="rId9"/>
    <p:sldId id="315" r:id="rId10"/>
    <p:sldId id="316" r:id="rId11"/>
    <p:sldId id="317" r:id="rId12"/>
    <p:sldId id="272" r:id="rId13"/>
    <p:sldId id="274" r:id="rId14"/>
    <p:sldId id="275" r:id="rId15"/>
    <p:sldId id="276" r:id="rId16"/>
    <p:sldId id="279" r:id="rId17"/>
    <p:sldId id="280" r:id="rId18"/>
    <p:sldId id="310" r:id="rId19"/>
    <p:sldId id="311" r:id="rId20"/>
    <p:sldId id="320" r:id="rId21"/>
    <p:sldId id="321" r:id="rId22"/>
    <p:sldId id="298" r:id="rId23"/>
    <p:sldId id="300" r:id="rId24"/>
    <p:sldId id="323" r:id="rId25"/>
    <p:sldId id="322" r:id="rId26"/>
    <p:sldId id="324" r:id="rId27"/>
    <p:sldId id="325" r:id="rId28"/>
    <p:sldId id="326" r:id="rId29"/>
    <p:sldId id="30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3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38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C03-48DA-8260-3A5A8AAAEB63}"/>
              </c:ext>
            </c:extLst>
          </c:dPt>
          <c:dPt>
            <c:idx val="1"/>
            <c:bubble3D val="0"/>
            <c:spPr>
              <a:solidFill>
                <a:srgbClr val="9900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C03-48DA-8260-3A5A8AAAEB63}"/>
              </c:ext>
            </c:extLst>
          </c:dPt>
          <c:cat>
            <c:strRef>
              <c:f>Sheet1!$A$2:$A$3</c:f>
              <c:strCache>
                <c:ptCount val="2"/>
                <c:pt idx="0">
                  <c:v>Males</c:v>
                </c:pt>
                <c:pt idx="1">
                  <c:v>Females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0.51</c:v>
                </c:pt>
                <c:pt idx="1">
                  <c:v>0.49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03-48DA-8260-3A5A8AAAEB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3DB-442B-B6E6-D622AD5B3985}"/>
              </c:ext>
            </c:extLst>
          </c:dPt>
          <c:dPt>
            <c:idx val="1"/>
            <c:bubble3D val="0"/>
            <c:spPr>
              <a:solidFill>
                <a:srgbClr val="9900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3DB-442B-B6E6-D622AD5B3985}"/>
              </c:ext>
            </c:extLst>
          </c:dPt>
          <c:cat>
            <c:strRef>
              <c:f>Sheet1!$A$2:$A$3</c:f>
              <c:strCache>
                <c:ptCount val="2"/>
                <c:pt idx="0">
                  <c:v>Males</c:v>
                </c:pt>
                <c:pt idx="1">
                  <c:v>Females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0.37</c:v>
                </c:pt>
                <c:pt idx="1">
                  <c:v>0.63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3DB-442B-B6E6-D622AD5B39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C03-48DA-8260-3A5A8AAAEB63}"/>
              </c:ext>
            </c:extLst>
          </c:dPt>
          <c:dPt>
            <c:idx val="1"/>
            <c:bubble3D val="0"/>
            <c:spPr>
              <a:solidFill>
                <a:srgbClr val="9900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C03-48DA-8260-3A5A8AAAEB63}"/>
              </c:ext>
            </c:extLst>
          </c:dPt>
          <c:cat>
            <c:strRef>
              <c:f>Sheet1!$A$2:$A$3</c:f>
              <c:strCache>
                <c:ptCount val="2"/>
                <c:pt idx="0">
                  <c:v>Males</c:v>
                </c:pt>
                <c:pt idx="1">
                  <c:v>Females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0.51</c:v>
                </c:pt>
                <c:pt idx="1">
                  <c:v>0.49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03-48DA-8260-3A5A8AAAEB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3DB-442B-B6E6-D622AD5B3985}"/>
              </c:ext>
            </c:extLst>
          </c:dPt>
          <c:dPt>
            <c:idx val="1"/>
            <c:bubble3D val="0"/>
            <c:spPr>
              <a:solidFill>
                <a:srgbClr val="9900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3DB-442B-B6E6-D622AD5B3985}"/>
              </c:ext>
            </c:extLst>
          </c:dPt>
          <c:cat>
            <c:strRef>
              <c:f>Sheet1!$A$2:$A$3</c:f>
              <c:strCache>
                <c:ptCount val="2"/>
                <c:pt idx="0">
                  <c:v>Males</c:v>
                </c:pt>
                <c:pt idx="1">
                  <c:v>Females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0.37</c:v>
                </c:pt>
                <c:pt idx="1">
                  <c:v>0.63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3DB-442B-B6E6-D622AD5B39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C03-48DA-8260-3A5A8AAAEB63}"/>
              </c:ext>
            </c:extLst>
          </c:dPt>
          <c:dPt>
            <c:idx val="1"/>
            <c:bubble3D val="0"/>
            <c:spPr>
              <a:solidFill>
                <a:srgbClr val="9900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C03-48DA-8260-3A5A8AAAEB63}"/>
              </c:ext>
            </c:extLst>
          </c:dPt>
          <c:cat>
            <c:strRef>
              <c:f>Sheet1!$A$2:$A$3</c:f>
              <c:strCache>
                <c:ptCount val="2"/>
                <c:pt idx="0">
                  <c:v>Males</c:v>
                </c:pt>
                <c:pt idx="1">
                  <c:v>Females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0.51</c:v>
                </c:pt>
                <c:pt idx="1">
                  <c:v>0.49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03-48DA-8260-3A5A8AAAEB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3DB-442B-B6E6-D622AD5B3985}"/>
              </c:ext>
            </c:extLst>
          </c:dPt>
          <c:dPt>
            <c:idx val="1"/>
            <c:bubble3D val="0"/>
            <c:spPr>
              <a:solidFill>
                <a:srgbClr val="9900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3DB-442B-B6E6-D622AD5B3985}"/>
              </c:ext>
            </c:extLst>
          </c:dPt>
          <c:cat>
            <c:strRef>
              <c:f>Sheet1!$A$2:$A$3</c:f>
              <c:strCache>
                <c:ptCount val="2"/>
                <c:pt idx="0">
                  <c:v>Males</c:v>
                </c:pt>
                <c:pt idx="1">
                  <c:v>Females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0.37</c:v>
                </c:pt>
                <c:pt idx="1">
                  <c:v>0.63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3DB-442B-B6E6-D622AD5B39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679-478B-A443-1A2C8E6BC806}"/>
              </c:ext>
            </c:extLst>
          </c:dPt>
          <c:dPt>
            <c:idx val="1"/>
            <c:bubble3D val="0"/>
            <c:spPr>
              <a:solidFill>
                <a:srgbClr val="9900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679-478B-A443-1A2C8E6BC80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679-478B-A443-1A2C8E6BC80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Sheet1!$A$2:$A$6</c:f>
              <c:strCache>
                <c:ptCount val="5"/>
                <c:pt idx="0">
                  <c:v>White/Caucasian</c:v>
                </c:pt>
                <c:pt idx="1">
                  <c:v>Asian</c:v>
                </c:pt>
                <c:pt idx="2">
                  <c:v>Black/African American</c:v>
                </c:pt>
                <c:pt idx="3">
                  <c:v>Hispanic</c:v>
                </c:pt>
                <c:pt idx="4">
                  <c:v>Other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0.47</c:v>
                </c:pt>
                <c:pt idx="1">
                  <c:v>0.21</c:v>
                </c:pt>
                <c:pt idx="2">
                  <c:v>0.03</c:v>
                </c:pt>
                <c:pt idx="3">
                  <c:v>0.22</c:v>
                </c:pt>
                <c:pt idx="4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679-478B-A443-1A2C8E6BC8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240-4E51-90CC-7202ABE53071}"/>
              </c:ext>
            </c:extLst>
          </c:dPt>
          <c:dPt>
            <c:idx val="1"/>
            <c:bubble3D val="0"/>
            <c:spPr>
              <a:solidFill>
                <a:srgbClr val="9900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240-4E51-90CC-7202ABE5307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240-4E51-90CC-7202ABE53071}"/>
              </c:ext>
            </c:extLst>
          </c:dPt>
          <c:dPt>
            <c:idx val="3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240-4E51-90CC-7202ABE5307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240-4E51-90CC-7202ABE53071}"/>
              </c:ext>
            </c:extLst>
          </c:dPt>
          <c:cat>
            <c:strRef>
              <c:f>Sheet1!$A$2:$A$6</c:f>
              <c:strCache>
                <c:ptCount val="5"/>
                <c:pt idx="0">
                  <c:v>White/Caucasian</c:v>
                </c:pt>
                <c:pt idx="1">
                  <c:v>Asian</c:v>
                </c:pt>
                <c:pt idx="2">
                  <c:v>Black/African American</c:v>
                </c:pt>
                <c:pt idx="3">
                  <c:v>Hispanic</c:v>
                </c:pt>
                <c:pt idx="4">
                  <c:v>Other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0.56999999999999995</c:v>
                </c:pt>
                <c:pt idx="1">
                  <c:v>7.0000000000000007E-2</c:v>
                </c:pt>
                <c:pt idx="2">
                  <c:v>0.09</c:v>
                </c:pt>
                <c:pt idx="3">
                  <c:v>0.19</c:v>
                </c:pt>
                <c:pt idx="4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240-4E51-90CC-7202ABE530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DFA4-A484-4FB3-BB04-91401716BC58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5E0CA-98B2-4024-96E3-F773FEA39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088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DFA4-A484-4FB3-BB04-91401716BC58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5E0CA-98B2-4024-96E3-F773FEA39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67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DFA4-A484-4FB3-BB04-91401716BC58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5E0CA-98B2-4024-96E3-F773FEA39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52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DFA4-A484-4FB3-BB04-91401716BC58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5E0CA-98B2-4024-96E3-F773FEA39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073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DFA4-A484-4FB3-BB04-91401716BC58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5E0CA-98B2-4024-96E3-F773FEA39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981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DFA4-A484-4FB3-BB04-91401716BC58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5E0CA-98B2-4024-96E3-F773FEA39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679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DFA4-A484-4FB3-BB04-91401716BC58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5E0CA-98B2-4024-96E3-F773FEA39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351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DFA4-A484-4FB3-BB04-91401716BC58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5E0CA-98B2-4024-96E3-F773FEA39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574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DFA4-A484-4FB3-BB04-91401716BC58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5E0CA-98B2-4024-96E3-F773FEA39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265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DFA4-A484-4FB3-BB04-91401716BC58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5E0CA-98B2-4024-96E3-F773FEA39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05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DFA4-A484-4FB3-BB04-91401716BC58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5E0CA-98B2-4024-96E3-F773FEA39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50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CDFA4-A484-4FB3-BB04-91401716BC58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C5E0CA-98B2-4024-96E3-F773FEA39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892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New Pipeline of STEM Students:</a:t>
            </a:r>
            <a:r>
              <a:rPr lang="en-US" b="1" dirty="0" smtClean="0"/>
              <a:t> The Online Biochemistry Degree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25986"/>
            <a:ext cx="9144000" cy="2699009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Dr. Ara C. Austin</a:t>
            </a:r>
          </a:p>
          <a:p>
            <a:r>
              <a:rPr lang="en-US" dirty="0" smtClean="0"/>
              <a:t>Clinical Assistant </a:t>
            </a:r>
            <a:r>
              <a:rPr lang="en-US" dirty="0" smtClean="0"/>
              <a:t>Professor</a:t>
            </a:r>
            <a:endParaRPr lang="en-US" dirty="0" smtClean="0"/>
          </a:p>
          <a:p>
            <a:r>
              <a:rPr lang="en-US" dirty="0" smtClean="0"/>
              <a:t>School of Molecular Sciences – Arizona State University 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EMPOWER: ASU </a:t>
            </a:r>
            <a:r>
              <a:rPr lang="en-US" dirty="0" smtClean="0"/>
              <a:t>IT Professional Community Day (2019)</a:t>
            </a:r>
            <a:endParaRPr lang="en-US" dirty="0" smtClean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BBB18E-AEE1-6D4C-8E3A-AE330E2E0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4379" y="-85319"/>
            <a:ext cx="3651445" cy="10115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453" y="125667"/>
            <a:ext cx="3790044" cy="8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07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8B9932-1C70-0E40-B936-183990BDFCE9}"/>
              </a:ext>
            </a:extLst>
          </p:cNvPr>
          <p:cNvSpPr txBox="1"/>
          <p:nvPr/>
        </p:nvSpPr>
        <p:spPr>
          <a:xfrm>
            <a:off x="851808" y="607185"/>
            <a:ext cx="8870867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Motivation, Identity and Knowledge Study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A0C1C2-EAD5-8441-98C6-4F781868231E}"/>
              </a:ext>
            </a:extLst>
          </p:cNvPr>
          <p:cNvSpPr/>
          <p:nvPr/>
        </p:nvSpPr>
        <p:spPr>
          <a:xfrm>
            <a:off x="73050" y="51853"/>
            <a:ext cx="10468940" cy="5934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lnSpc>
                <a:spcPts val="4319"/>
              </a:lnSpc>
            </a:pP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Is This a </a:t>
            </a:r>
            <a:r>
              <a:rPr lang="en-US" sz="3000" b="1" dirty="0"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Better Way to Run Labs 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Anyway?</a:t>
            </a:r>
            <a:endParaRPr lang="en-US" sz="3000" b="1" i="1" dirty="0">
              <a:solidFill>
                <a:schemeClr val="bg1"/>
              </a:solidFill>
              <a:latin typeface="Arial" panose="020B0604020202020204" pitchFamily="34" charset="0"/>
              <a:ea typeface="DengXian" charset="-122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4418D1-9AEF-2945-BE79-25F78AB2A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" y="44450"/>
            <a:ext cx="10452100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05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8B9932-1C70-0E40-B936-183990BDFCE9}"/>
              </a:ext>
            </a:extLst>
          </p:cNvPr>
          <p:cNvSpPr txBox="1"/>
          <p:nvPr/>
        </p:nvSpPr>
        <p:spPr>
          <a:xfrm>
            <a:off x="851808" y="607185"/>
            <a:ext cx="8870867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Motivation, Identity and Knowledge Study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0AFCB6-4E77-A74C-A029-BE83F71F9A03}"/>
              </a:ext>
            </a:extLst>
          </p:cNvPr>
          <p:cNvSpPr/>
          <p:nvPr/>
        </p:nvSpPr>
        <p:spPr>
          <a:xfrm>
            <a:off x="73050" y="51853"/>
            <a:ext cx="10468940" cy="5934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lnSpc>
                <a:spcPts val="4319"/>
              </a:lnSpc>
            </a:pP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Is This a </a:t>
            </a:r>
            <a:r>
              <a:rPr lang="en-US" sz="3000" b="1" dirty="0"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Better Way to Run Labs 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Anyway?</a:t>
            </a:r>
            <a:endParaRPr lang="en-US" sz="3000" b="1" i="1" dirty="0">
              <a:solidFill>
                <a:schemeClr val="bg1"/>
              </a:solidFill>
              <a:latin typeface="Arial" panose="020B0604020202020204" pitchFamily="34" charset="0"/>
              <a:ea typeface="DengXian" charset="-122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A45F9A-C229-E742-95DD-153B00CB2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" y="44450"/>
            <a:ext cx="10452100" cy="67691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24E3CF6-5985-234A-973A-FD012F93E819}"/>
              </a:ext>
            </a:extLst>
          </p:cNvPr>
          <p:cNvSpPr/>
          <p:nvPr/>
        </p:nvSpPr>
        <p:spPr>
          <a:xfrm>
            <a:off x="1508166" y="1995055"/>
            <a:ext cx="724395" cy="1721922"/>
          </a:xfrm>
          <a:prstGeom prst="roundRect">
            <a:avLst/>
          </a:prstGeom>
          <a:noFill/>
          <a:ln w="69850">
            <a:solidFill>
              <a:srgbClr val="A62C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569B532-7333-5246-8393-D9FE6DF48D0D}"/>
              </a:ext>
            </a:extLst>
          </p:cNvPr>
          <p:cNvSpPr/>
          <p:nvPr/>
        </p:nvSpPr>
        <p:spPr>
          <a:xfrm>
            <a:off x="7940497" y="2389193"/>
            <a:ext cx="724395" cy="1721922"/>
          </a:xfrm>
          <a:prstGeom prst="roundRect">
            <a:avLst/>
          </a:prstGeom>
          <a:noFill/>
          <a:ln w="69850">
            <a:solidFill>
              <a:srgbClr val="A62C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08BB6A6-9610-F94C-BE45-BA234332F811}"/>
              </a:ext>
            </a:extLst>
          </p:cNvPr>
          <p:cNvSpPr/>
          <p:nvPr/>
        </p:nvSpPr>
        <p:spPr>
          <a:xfrm>
            <a:off x="4282897" y="1947759"/>
            <a:ext cx="724395" cy="1721922"/>
          </a:xfrm>
          <a:prstGeom prst="roundRect">
            <a:avLst/>
          </a:prstGeom>
          <a:noFill/>
          <a:ln w="69850">
            <a:solidFill>
              <a:srgbClr val="A62C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569B532-7333-5246-8393-D9FE6DF48D0D}"/>
              </a:ext>
            </a:extLst>
          </p:cNvPr>
          <p:cNvSpPr/>
          <p:nvPr/>
        </p:nvSpPr>
        <p:spPr>
          <a:xfrm>
            <a:off x="9303108" y="2389193"/>
            <a:ext cx="724395" cy="1721922"/>
          </a:xfrm>
          <a:prstGeom prst="roundRect">
            <a:avLst/>
          </a:prstGeom>
          <a:noFill/>
          <a:ln w="69850">
            <a:solidFill>
              <a:srgbClr val="A62C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31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Picture 249">
            <a:extLst>
              <a:ext uri="{FF2B5EF4-FFF2-40B4-BE49-F238E27FC236}">
                <a16:creationId xmlns:a16="http://schemas.microsoft.com/office/drawing/2014/main" id="{9BE77774-E7EB-3C41-BBD3-A8EBF6D4B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20650"/>
            <a:ext cx="8839200" cy="6616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F926454-95FB-194A-B53A-E3E363383E65}"/>
              </a:ext>
            </a:extLst>
          </p:cNvPr>
          <p:cNvSpPr/>
          <p:nvPr/>
        </p:nvSpPr>
        <p:spPr>
          <a:xfrm>
            <a:off x="6746488" y="5583042"/>
            <a:ext cx="2697550" cy="1108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1070C3-7D38-B944-A811-7A50979DFCB2}"/>
              </a:ext>
            </a:extLst>
          </p:cNvPr>
          <p:cNvSpPr txBox="1"/>
          <p:nvPr/>
        </p:nvSpPr>
        <p:spPr>
          <a:xfrm>
            <a:off x="7002966" y="5854390"/>
            <a:ext cx="2263697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~50 majors</a:t>
            </a:r>
          </a:p>
        </p:txBody>
      </p:sp>
    </p:spTree>
    <p:extLst>
      <p:ext uri="{BB962C8B-B14F-4D97-AF65-F5344CB8AC3E}">
        <p14:creationId xmlns:p14="http://schemas.microsoft.com/office/powerpoint/2010/main" val="251629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C5461F-74D5-444A-B7D2-98A93CEB1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20650"/>
            <a:ext cx="8839200" cy="6616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19CAF6-5A01-0D4D-9BE3-C12A438372E6}"/>
              </a:ext>
            </a:extLst>
          </p:cNvPr>
          <p:cNvSpPr txBox="1"/>
          <p:nvPr/>
        </p:nvSpPr>
        <p:spPr>
          <a:xfrm>
            <a:off x="6833935" y="5858225"/>
            <a:ext cx="2490536" cy="95410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550 majors!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450 enrolled</a:t>
            </a:r>
          </a:p>
        </p:txBody>
      </p:sp>
      <p:sp>
        <p:nvSpPr>
          <p:cNvPr id="7" name="Rectangle 6"/>
          <p:cNvSpPr/>
          <p:nvPr/>
        </p:nvSpPr>
        <p:spPr>
          <a:xfrm>
            <a:off x="6758247" y="5594465"/>
            <a:ext cx="2818014" cy="126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71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49F220-1577-6A41-B51B-86A979A4A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20650"/>
            <a:ext cx="8839200" cy="6616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2B456D-E4F8-B343-A081-CB4784CD9B87}"/>
              </a:ext>
            </a:extLst>
          </p:cNvPr>
          <p:cNvSpPr txBox="1"/>
          <p:nvPr/>
        </p:nvSpPr>
        <p:spPr>
          <a:xfrm>
            <a:off x="6833935" y="5858225"/>
            <a:ext cx="2490536" cy="95410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550 majors!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450 enrolled</a:t>
            </a:r>
          </a:p>
        </p:txBody>
      </p:sp>
      <p:sp>
        <p:nvSpPr>
          <p:cNvPr id="6" name="Rectangle 5"/>
          <p:cNvSpPr/>
          <p:nvPr/>
        </p:nvSpPr>
        <p:spPr>
          <a:xfrm>
            <a:off x="6758247" y="5594465"/>
            <a:ext cx="2818014" cy="126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886304" y="249383"/>
            <a:ext cx="153785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Reality!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19CAF6-5A01-0D4D-9BE3-C12A438372E6}"/>
              </a:ext>
            </a:extLst>
          </p:cNvPr>
          <p:cNvSpPr txBox="1"/>
          <p:nvPr/>
        </p:nvSpPr>
        <p:spPr>
          <a:xfrm>
            <a:off x="7828074" y="6110661"/>
            <a:ext cx="249053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majors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Up Arrow 8"/>
          <p:cNvSpPr/>
          <p:nvPr/>
        </p:nvSpPr>
        <p:spPr>
          <a:xfrm>
            <a:off x="8822643" y="5674736"/>
            <a:ext cx="418482" cy="355654"/>
          </a:xfrm>
          <a:prstGeom prst="upArrow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6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C15CAD-7204-AC42-8092-3C963CDDA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20650"/>
            <a:ext cx="8839200" cy="6616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A7C96B-C1EB-DD46-B190-2598F625FD80}"/>
              </a:ext>
            </a:extLst>
          </p:cNvPr>
          <p:cNvSpPr txBox="1"/>
          <p:nvPr/>
        </p:nvSpPr>
        <p:spPr>
          <a:xfrm>
            <a:off x="6833935" y="5858225"/>
            <a:ext cx="2490536" cy="95410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550 majors!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450 enrolled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2B456D-E4F8-B343-A081-CB4784CD9B87}"/>
              </a:ext>
            </a:extLst>
          </p:cNvPr>
          <p:cNvSpPr txBox="1"/>
          <p:nvPr/>
        </p:nvSpPr>
        <p:spPr>
          <a:xfrm>
            <a:off x="6833935" y="5858225"/>
            <a:ext cx="2490536" cy="95410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550 majors!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450 enrolled</a:t>
            </a:r>
          </a:p>
        </p:txBody>
      </p:sp>
      <p:sp>
        <p:nvSpPr>
          <p:cNvPr id="9" name="Rectangle 8"/>
          <p:cNvSpPr/>
          <p:nvPr/>
        </p:nvSpPr>
        <p:spPr>
          <a:xfrm>
            <a:off x="6758247" y="5594465"/>
            <a:ext cx="2818014" cy="126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19CAF6-5A01-0D4D-9BE3-C12A438372E6}"/>
              </a:ext>
            </a:extLst>
          </p:cNvPr>
          <p:cNvSpPr txBox="1"/>
          <p:nvPr/>
        </p:nvSpPr>
        <p:spPr>
          <a:xfrm>
            <a:off x="7828074" y="6110661"/>
            <a:ext cx="249053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majors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Up Arrow 10"/>
          <p:cNvSpPr/>
          <p:nvPr/>
        </p:nvSpPr>
        <p:spPr>
          <a:xfrm>
            <a:off x="8822643" y="5674736"/>
            <a:ext cx="418482" cy="355654"/>
          </a:xfrm>
          <a:prstGeom prst="upArrow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886304" y="249383"/>
            <a:ext cx="153785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Reality! 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42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C4961BBF-6556-2140-B6F2-4948B39AD8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8842684"/>
              </p:ext>
            </p:extLst>
          </p:nvPr>
        </p:nvGraphicFramePr>
        <p:xfrm>
          <a:off x="7227151" y="2444096"/>
          <a:ext cx="4872473" cy="333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2701">
                  <a:extLst>
                    <a:ext uri="{9D8B030D-6E8A-4147-A177-3AD203B41FA5}">
                      <a16:colId xmlns:a16="http://schemas.microsoft.com/office/drawing/2014/main" val="4021514662"/>
                    </a:ext>
                  </a:extLst>
                </a:gridCol>
                <a:gridCol w="2319772">
                  <a:extLst>
                    <a:ext uri="{9D8B030D-6E8A-4147-A177-3AD203B41FA5}">
                      <a16:colId xmlns:a16="http://schemas.microsoft.com/office/drawing/2014/main" val="3914393604"/>
                    </a:ext>
                  </a:extLst>
                </a:gridCol>
              </a:tblGrid>
              <a:tr h="41597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Arizona</a:t>
                      </a:r>
                      <a:endParaRPr lang="en-US" sz="28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14.4%</a:t>
                      </a:r>
                      <a:endParaRPr lang="en-US" sz="28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7771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Non-Arizona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82.3%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9914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Outside of US </a:t>
                      </a:r>
                      <a:endParaRPr lang="en-US" sz="28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3.3%</a:t>
                      </a:r>
                      <a:endParaRPr lang="en-US" sz="28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573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14974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 states</a:t>
                      </a:r>
                      <a:r>
                        <a:rPr lang="en-US" sz="2800" b="1" baseline="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represented!</a:t>
                      </a:r>
                      <a:endParaRPr lang="en-US" sz="28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0056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8454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7530889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5AFD5204-9B92-9747-A345-CDB44F073998}"/>
              </a:ext>
            </a:extLst>
          </p:cNvPr>
          <p:cNvSpPr txBox="1"/>
          <p:nvPr/>
        </p:nvSpPr>
        <p:spPr>
          <a:xfrm>
            <a:off x="7207756" y="1421995"/>
            <a:ext cx="4891868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Spring </a:t>
            </a:r>
            <a:r>
              <a:rPr lang="en-US" sz="2800" b="1" dirty="0" smtClean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</a:t>
            </a:r>
            <a:r>
              <a:rPr lang="en-US" sz="2800" b="1" dirty="0" smtClean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800" b="1" dirty="0" smtClean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660</a:t>
            </a:r>
            <a:r>
              <a:rPr lang="en-US" sz="2800" b="1" dirty="0" smtClean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endParaRPr lang="en-US" sz="2800" b="1" dirty="0">
              <a:solidFill>
                <a:srgbClr val="99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EE0826-F654-C748-B8C5-3BAE9E34A3DC}"/>
              </a:ext>
            </a:extLst>
          </p:cNvPr>
          <p:cNvSpPr/>
          <p:nvPr/>
        </p:nvSpPr>
        <p:spPr>
          <a:xfrm>
            <a:off x="6389648" y="105725"/>
            <a:ext cx="5642513" cy="62330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C0E0A22F-A4CF-154A-8FD9-937F7FEC32F5}"/>
              </a:ext>
            </a:extLst>
          </p:cNvPr>
          <p:cNvSpPr txBox="1"/>
          <p:nvPr/>
        </p:nvSpPr>
        <p:spPr>
          <a:xfrm>
            <a:off x="6624470" y="8483"/>
            <a:ext cx="5675325" cy="675506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488315" algn="ctr">
              <a:lnSpc>
                <a:spcPct val="150000"/>
              </a:lnSpc>
              <a:spcBef>
                <a:spcPts val="85"/>
              </a:spcBef>
            </a:pPr>
            <a:r>
              <a:rPr lang="en-US" sz="3200" b="1" spc="15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BS </a:t>
            </a:r>
            <a:r>
              <a:rPr lang="en-US" sz="3200" b="1" spc="5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3200" b="1" spc="-25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1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Biochemistry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77" y="1152611"/>
            <a:ext cx="6715125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9334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2CB9155-E687-2C44-BFFB-480F46CCE6F1}"/>
              </a:ext>
            </a:extLst>
          </p:cNvPr>
          <p:cNvSpPr txBox="1"/>
          <p:nvPr/>
        </p:nvSpPr>
        <p:spPr>
          <a:xfrm>
            <a:off x="2171505" y="2005781"/>
            <a:ext cx="165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014096-9791-1844-887A-F73A842C4B3C}"/>
              </a:ext>
            </a:extLst>
          </p:cNvPr>
          <p:cNvSpPr txBox="1"/>
          <p:nvPr/>
        </p:nvSpPr>
        <p:spPr>
          <a:xfrm>
            <a:off x="7133930" y="2005781"/>
            <a:ext cx="165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66%</a:t>
            </a: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38A84D63-78E1-9C44-A31F-6C7515B19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75130" y="8315089"/>
            <a:ext cx="1312025" cy="365125"/>
          </a:xfrm>
        </p:spPr>
        <p:txBody>
          <a:bodyPr/>
          <a:lstStyle/>
          <a:p>
            <a:fld id="{4FAB73BC-B049-4115-A692-8D63A059BFB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17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bject 11">
            <a:extLst>
              <a:ext uri="{FF2B5EF4-FFF2-40B4-BE49-F238E27FC236}">
                <a16:creationId xmlns:a16="http://schemas.microsoft.com/office/drawing/2014/main" id="{6105CD93-AB0B-7044-83ED-AAD4BFA81459}"/>
              </a:ext>
            </a:extLst>
          </p:cNvPr>
          <p:cNvSpPr txBox="1"/>
          <p:nvPr/>
        </p:nvSpPr>
        <p:spPr>
          <a:xfrm>
            <a:off x="0" y="1903208"/>
            <a:ext cx="3212940" cy="1300997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488315" algn="ctr"/>
            <a:r>
              <a:rPr lang="en-US" sz="2800" b="1" spc="15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</a:p>
          <a:p>
            <a:pPr marL="12700" marR="488315" algn="ctr"/>
            <a:r>
              <a:rPr lang="en-US" sz="2800" b="1" spc="15" dirty="0">
                <a:latin typeface="Arial" panose="020B0604020202020204" pitchFamily="34" charset="0"/>
                <a:cs typeface="Arial" panose="020B0604020202020204" pitchFamily="34" charset="0"/>
              </a:rPr>
              <a:t>Campus</a:t>
            </a:r>
          </a:p>
          <a:p>
            <a:pPr marL="12700" marR="488315" algn="ctr"/>
            <a:r>
              <a:rPr lang="en-US" sz="2800" b="1" spc="15" dirty="0" smtClean="0">
                <a:latin typeface="Arial" panose="020B0604020202020204" pitchFamily="34" charset="0"/>
                <a:cs typeface="Arial" panose="020B0604020202020204" pitchFamily="34" charset="0"/>
              </a:rPr>
              <a:t>776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bject 11">
            <a:extLst>
              <a:ext uri="{FF2B5EF4-FFF2-40B4-BE49-F238E27FC236}">
                <a16:creationId xmlns:a16="http://schemas.microsoft.com/office/drawing/2014/main" id="{3E4F931B-B723-E34B-A0DE-4A72183618DF}"/>
              </a:ext>
            </a:extLst>
          </p:cNvPr>
          <p:cNvSpPr txBox="1"/>
          <p:nvPr/>
        </p:nvSpPr>
        <p:spPr>
          <a:xfrm>
            <a:off x="10264904" y="2103216"/>
            <a:ext cx="1644502" cy="87011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488315" algn="ctr"/>
            <a:r>
              <a:rPr lang="en-US" sz="2800" b="1" spc="15" dirty="0">
                <a:latin typeface="Arial" panose="020B0604020202020204" pitchFamily="34" charset="0"/>
                <a:cs typeface="Arial" panose="020B0604020202020204" pitchFamily="34" charset="0"/>
              </a:rPr>
              <a:t>Online </a:t>
            </a:r>
            <a:r>
              <a:rPr lang="en-US" sz="2800" b="1" spc="15" dirty="0" smtClean="0">
                <a:latin typeface="Arial" panose="020B0604020202020204" pitchFamily="34" charset="0"/>
                <a:cs typeface="Arial" panose="020B0604020202020204" pitchFamily="34" charset="0"/>
              </a:rPr>
              <a:t>660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bject 11">
            <a:extLst>
              <a:ext uri="{FF2B5EF4-FFF2-40B4-BE49-F238E27FC236}">
                <a16:creationId xmlns:a16="http://schemas.microsoft.com/office/drawing/2014/main" id="{612E3B0B-DA65-A141-A1D4-509E0219C452}"/>
              </a:ext>
            </a:extLst>
          </p:cNvPr>
          <p:cNvSpPr txBox="1"/>
          <p:nvPr/>
        </p:nvSpPr>
        <p:spPr>
          <a:xfrm>
            <a:off x="3650057" y="938374"/>
            <a:ext cx="5338624" cy="439223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488315" algn="ctr"/>
            <a:r>
              <a:rPr lang="en-US" sz="2800" b="1" spc="15" dirty="0">
                <a:latin typeface="Arial" panose="020B0604020202020204" pitchFamily="34" charset="0"/>
                <a:cs typeface="Arial" panose="020B0604020202020204" pitchFamily="34" charset="0"/>
              </a:rPr>
              <a:t>Spring </a:t>
            </a:r>
            <a:r>
              <a:rPr lang="en-US" sz="2800" b="1" spc="15" dirty="0" smtClean="0">
                <a:latin typeface="Arial" panose="020B0604020202020204" pitchFamily="34" charset="0"/>
                <a:cs typeface="Arial" panose="020B0604020202020204" pitchFamily="34" charset="0"/>
              </a:rPr>
              <a:t>2019 </a:t>
            </a:r>
            <a:r>
              <a:rPr lang="en-US" sz="2800" b="1" spc="15" dirty="0" smtClean="0">
                <a:latin typeface="Arial" panose="020B0604020202020204" pitchFamily="34" charset="0"/>
                <a:cs typeface="Arial" panose="020B0604020202020204" pitchFamily="34" charset="0"/>
              </a:rPr>
              <a:t>Enrollment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0323703-FA48-B043-B81B-7F8D34365EB5}"/>
              </a:ext>
            </a:extLst>
          </p:cNvPr>
          <p:cNvSpPr/>
          <p:nvPr/>
        </p:nvSpPr>
        <p:spPr>
          <a:xfrm>
            <a:off x="6389648" y="105725"/>
            <a:ext cx="5642513" cy="62330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bject 11">
            <a:extLst>
              <a:ext uri="{FF2B5EF4-FFF2-40B4-BE49-F238E27FC236}">
                <a16:creationId xmlns:a16="http://schemas.microsoft.com/office/drawing/2014/main" id="{BD7A1211-57A9-384A-9808-2A784DAAE2BD}"/>
              </a:ext>
            </a:extLst>
          </p:cNvPr>
          <p:cNvSpPr txBox="1"/>
          <p:nvPr/>
        </p:nvSpPr>
        <p:spPr>
          <a:xfrm>
            <a:off x="6624470" y="8483"/>
            <a:ext cx="5675325" cy="675506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488315" algn="ctr">
              <a:lnSpc>
                <a:spcPct val="150000"/>
              </a:lnSpc>
              <a:spcBef>
                <a:spcPts val="85"/>
              </a:spcBef>
            </a:pPr>
            <a:r>
              <a:rPr lang="en-US" sz="3200" b="1" spc="15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BS </a:t>
            </a:r>
            <a:r>
              <a:rPr lang="en-US" sz="3200" b="1" spc="5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3200" b="1" spc="-25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1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Biochemistry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030578785"/>
              </p:ext>
            </p:extLst>
          </p:nvPr>
        </p:nvGraphicFramePr>
        <p:xfrm>
          <a:off x="2171504" y="1378838"/>
          <a:ext cx="3062969" cy="2558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B79CB146-9A20-CD46-ACE3-079A6B6BDB2F}"/>
              </a:ext>
            </a:extLst>
          </p:cNvPr>
          <p:cNvSpPr txBox="1"/>
          <p:nvPr/>
        </p:nvSpPr>
        <p:spPr>
          <a:xfrm>
            <a:off x="3459661" y="2158181"/>
            <a:ext cx="165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Female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49%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CB9155-E687-2C44-BFFB-480F46CCE6F1}"/>
              </a:ext>
            </a:extLst>
          </p:cNvPr>
          <p:cNvSpPr txBox="1"/>
          <p:nvPr/>
        </p:nvSpPr>
        <p:spPr>
          <a:xfrm>
            <a:off x="2323905" y="2158181"/>
            <a:ext cx="165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CB9155-E687-2C44-BFFB-480F46CCE6F1}"/>
              </a:ext>
            </a:extLst>
          </p:cNvPr>
          <p:cNvSpPr txBox="1"/>
          <p:nvPr/>
        </p:nvSpPr>
        <p:spPr>
          <a:xfrm>
            <a:off x="7079860" y="2004540"/>
            <a:ext cx="165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51%</a:t>
            </a:r>
          </a:p>
        </p:txBody>
      </p:sp>
      <p:graphicFrame>
        <p:nvGraphicFramePr>
          <p:cNvPr id="20" name="Chart 19"/>
          <p:cNvGraphicFramePr/>
          <p:nvPr>
            <p:extLst>
              <p:ext uri="{D42A27DB-BD31-4B8C-83A1-F6EECF244321}">
                <p14:modId xmlns:p14="http://schemas.microsoft.com/office/powerpoint/2010/main" val="1639844028"/>
              </p:ext>
            </p:extLst>
          </p:nvPr>
        </p:nvGraphicFramePr>
        <p:xfrm>
          <a:off x="7079859" y="1377597"/>
          <a:ext cx="3062969" cy="2558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B79CB146-9A20-CD46-ACE3-079A6B6BDB2F}"/>
              </a:ext>
            </a:extLst>
          </p:cNvPr>
          <p:cNvSpPr txBox="1"/>
          <p:nvPr/>
        </p:nvSpPr>
        <p:spPr>
          <a:xfrm>
            <a:off x="7243220" y="2158181"/>
            <a:ext cx="165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CB9155-E687-2C44-BFFB-480F46CCE6F1}"/>
              </a:ext>
            </a:extLst>
          </p:cNvPr>
          <p:cNvSpPr txBox="1"/>
          <p:nvPr/>
        </p:nvSpPr>
        <p:spPr>
          <a:xfrm>
            <a:off x="8490093" y="2142329"/>
            <a:ext cx="165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Male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4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2CB9155-E687-2C44-BFFB-480F46CCE6F1}"/>
              </a:ext>
            </a:extLst>
          </p:cNvPr>
          <p:cNvSpPr txBox="1"/>
          <p:nvPr/>
        </p:nvSpPr>
        <p:spPr>
          <a:xfrm>
            <a:off x="2171505" y="2005781"/>
            <a:ext cx="165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014096-9791-1844-887A-F73A842C4B3C}"/>
              </a:ext>
            </a:extLst>
          </p:cNvPr>
          <p:cNvSpPr txBox="1"/>
          <p:nvPr/>
        </p:nvSpPr>
        <p:spPr>
          <a:xfrm>
            <a:off x="7133930" y="2005781"/>
            <a:ext cx="165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66%</a:t>
            </a: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38A84D63-78E1-9C44-A31F-6C7515B19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75130" y="8315089"/>
            <a:ext cx="1312025" cy="365125"/>
          </a:xfrm>
        </p:spPr>
        <p:txBody>
          <a:bodyPr/>
          <a:lstStyle/>
          <a:p>
            <a:fld id="{4FAB73BC-B049-4115-A692-8D63A059BFB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18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bject 11">
            <a:extLst>
              <a:ext uri="{FF2B5EF4-FFF2-40B4-BE49-F238E27FC236}">
                <a16:creationId xmlns:a16="http://schemas.microsoft.com/office/drawing/2014/main" id="{6105CD93-AB0B-7044-83ED-AAD4BFA81459}"/>
              </a:ext>
            </a:extLst>
          </p:cNvPr>
          <p:cNvSpPr txBox="1"/>
          <p:nvPr/>
        </p:nvSpPr>
        <p:spPr>
          <a:xfrm>
            <a:off x="0" y="1903208"/>
            <a:ext cx="3212940" cy="1300997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488315" algn="ctr"/>
            <a:r>
              <a:rPr lang="en-US" sz="2800" b="1" spc="15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</a:p>
          <a:p>
            <a:pPr marL="12700" marR="488315" algn="ctr"/>
            <a:r>
              <a:rPr lang="en-US" sz="2800" b="1" spc="15" dirty="0">
                <a:latin typeface="Arial" panose="020B0604020202020204" pitchFamily="34" charset="0"/>
                <a:cs typeface="Arial" panose="020B0604020202020204" pitchFamily="34" charset="0"/>
              </a:rPr>
              <a:t>Campus</a:t>
            </a:r>
          </a:p>
          <a:p>
            <a:pPr marL="12700" marR="488315" algn="ctr"/>
            <a:r>
              <a:rPr lang="en-US" sz="2800" b="1" spc="15" dirty="0" smtClean="0">
                <a:latin typeface="Arial" panose="020B0604020202020204" pitchFamily="34" charset="0"/>
                <a:cs typeface="Arial" panose="020B0604020202020204" pitchFamily="34" charset="0"/>
              </a:rPr>
              <a:t>776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bject 11">
            <a:extLst>
              <a:ext uri="{FF2B5EF4-FFF2-40B4-BE49-F238E27FC236}">
                <a16:creationId xmlns:a16="http://schemas.microsoft.com/office/drawing/2014/main" id="{3E4F931B-B723-E34B-A0DE-4A72183618DF}"/>
              </a:ext>
            </a:extLst>
          </p:cNvPr>
          <p:cNvSpPr txBox="1"/>
          <p:nvPr/>
        </p:nvSpPr>
        <p:spPr>
          <a:xfrm>
            <a:off x="10264904" y="2103216"/>
            <a:ext cx="1644502" cy="87011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488315" algn="ctr"/>
            <a:r>
              <a:rPr lang="en-US" sz="2800" b="1" spc="15" dirty="0">
                <a:latin typeface="Arial" panose="020B0604020202020204" pitchFamily="34" charset="0"/>
                <a:cs typeface="Arial" panose="020B0604020202020204" pitchFamily="34" charset="0"/>
              </a:rPr>
              <a:t>Online </a:t>
            </a:r>
            <a:r>
              <a:rPr lang="en-US" sz="2800" b="1" spc="15" dirty="0" smtClean="0">
                <a:latin typeface="Arial" panose="020B0604020202020204" pitchFamily="34" charset="0"/>
                <a:cs typeface="Arial" panose="020B0604020202020204" pitchFamily="34" charset="0"/>
              </a:rPr>
              <a:t>660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bject 11">
            <a:extLst>
              <a:ext uri="{FF2B5EF4-FFF2-40B4-BE49-F238E27FC236}">
                <a16:creationId xmlns:a16="http://schemas.microsoft.com/office/drawing/2014/main" id="{612E3B0B-DA65-A141-A1D4-509E0219C452}"/>
              </a:ext>
            </a:extLst>
          </p:cNvPr>
          <p:cNvSpPr txBox="1"/>
          <p:nvPr/>
        </p:nvSpPr>
        <p:spPr>
          <a:xfrm>
            <a:off x="3650057" y="938374"/>
            <a:ext cx="5338624" cy="439223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488315" algn="ctr"/>
            <a:r>
              <a:rPr lang="en-US" sz="2800" b="1" spc="15" dirty="0">
                <a:latin typeface="Arial" panose="020B0604020202020204" pitchFamily="34" charset="0"/>
                <a:cs typeface="Arial" panose="020B0604020202020204" pitchFamily="34" charset="0"/>
              </a:rPr>
              <a:t>Spring </a:t>
            </a:r>
            <a:r>
              <a:rPr lang="en-US" sz="2800" b="1" spc="15" dirty="0" smtClean="0">
                <a:latin typeface="Arial" panose="020B0604020202020204" pitchFamily="34" charset="0"/>
                <a:cs typeface="Arial" panose="020B0604020202020204" pitchFamily="34" charset="0"/>
              </a:rPr>
              <a:t>2019 </a:t>
            </a:r>
            <a:r>
              <a:rPr lang="en-US" sz="2800" b="1" spc="15" dirty="0" smtClean="0">
                <a:latin typeface="Arial" panose="020B0604020202020204" pitchFamily="34" charset="0"/>
                <a:cs typeface="Arial" panose="020B0604020202020204" pitchFamily="34" charset="0"/>
              </a:rPr>
              <a:t>Enrollment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0323703-FA48-B043-B81B-7F8D34365EB5}"/>
              </a:ext>
            </a:extLst>
          </p:cNvPr>
          <p:cNvSpPr/>
          <p:nvPr/>
        </p:nvSpPr>
        <p:spPr>
          <a:xfrm>
            <a:off x="6389648" y="105725"/>
            <a:ext cx="5642513" cy="62330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bject 11">
            <a:extLst>
              <a:ext uri="{FF2B5EF4-FFF2-40B4-BE49-F238E27FC236}">
                <a16:creationId xmlns:a16="http://schemas.microsoft.com/office/drawing/2014/main" id="{BD7A1211-57A9-384A-9808-2A784DAAE2BD}"/>
              </a:ext>
            </a:extLst>
          </p:cNvPr>
          <p:cNvSpPr txBox="1"/>
          <p:nvPr/>
        </p:nvSpPr>
        <p:spPr>
          <a:xfrm>
            <a:off x="6624470" y="8483"/>
            <a:ext cx="5675325" cy="675506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488315" algn="ctr">
              <a:lnSpc>
                <a:spcPct val="150000"/>
              </a:lnSpc>
              <a:spcBef>
                <a:spcPts val="85"/>
              </a:spcBef>
            </a:pPr>
            <a:r>
              <a:rPr lang="en-US" sz="3200" b="1" spc="15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BS </a:t>
            </a:r>
            <a:r>
              <a:rPr lang="en-US" sz="3200" b="1" spc="5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3200" b="1" spc="-25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1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Biochemistry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030578785"/>
              </p:ext>
            </p:extLst>
          </p:nvPr>
        </p:nvGraphicFramePr>
        <p:xfrm>
          <a:off x="2171504" y="1378838"/>
          <a:ext cx="3062969" cy="2558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B79CB146-9A20-CD46-ACE3-079A6B6BDB2F}"/>
              </a:ext>
            </a:extLst>
          </p:cNvPr>
          <p:cNvSpPr txBox="1"/>
          <p:nvPr/>
        </p:nvSpPr>
        <p:spPr>
          <a:xfrm>
            <a:off x="3459661" y="2158181"/>
            <a:ext cx="165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Female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49%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CB9155-E687-2C44-BFFB-480F46CCE6F1}"/>
              </a:ext>
            </a:extLst>
          </p:cNvPr>
          <p:cNvSpPr txBox="1"/>
          <p:nvPr/>
        </p:nvSpPr>
        <p:spPr>
          <a:xfrm>
            <a:off x="2323905" y="2158181"/>
            <a:ext cx="165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CB9155-E687-2C44-BFFB-480F46CCE6F1}"/>
              </a:ext>
            </a:extLst>
          </p:cNvPr>
          <p:cNvSpPr txBox="1"/>
          <p:nvPr/>
        </p:nvSpPr>
        <p:spPr>
          <a:xfrm>
            <a:off x="7079860" y="2004540"/>
            <a:ext cx="165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51%</a:t>
            </a:r>
          </a:p>
        </p:txBody>
      </p:sp>
      <p:graphicFrame>
        <p:nvGraphicFramePr>
          <p:cNvPr id="20" name="Chart 19"/>
          <p:cNvGraphicFramePr/>
          <p:nvPr>
            <p:extLst>
              <p:ext uri="{D42A27DB-BD31-4B8C-83A1-F6EECF244321}">
                <p14:modId xmlns:p14="http://schemas.microsoft.com/office/powerpoint/2010/main" val="1639844028"/>
              </p:ext>
            </p:extLst>
          </p:nvPr>
        </p:nvGraphicFramePr>
        <p:xfrm>
          <a:off x="7079859" y="1377597"/>
          <a:ext cx="3062969" cy="2558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B79CB146-9A20-CD46-ACE3-079A6B6BDB2F}"/>
              </a:ext>
            </a:extLst>
          </p:cNvPr>
          <p:cNvSpPr txBox="1"/>
          <p:nvPr/>
        </p:nvSpPr>
        <p:spPr>
          <a:xfrm>
            <a:off x="7243220" y="2158181"/>
            <a:ext cx="165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CB9155-E687-2C44-BFFB-480F46CCE6F1}"/>
              </a:ext>
            </a:extLst>
          </p:cNvPr>
          <p:cNvSpPr txBox="1"/>
          <p:nvPr/>
        </p:nvSpPr>
        <p:spPr>
          <a:xfrm>
            <a:off x="8490093" y="2142329"/>
            <a:ext cx="165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Male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5B4E31-2297-3745-85F5-F57B1D0C70A2}"/>
              </a:ext>
            </a:extLst>
          </p:cNvPr>
          <p:cNvSpPr txBox="1"/>
          <p:nvPr/>
        </p:nvSpPr>
        <p:spPr>
          <a:xfrm>
            <a:off x="2962351" y="3049573"/>
            <a:ext cx="147204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 = 21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7EC214-3E4F-3149-82E8-30CBFE23E767}"/>
              </a:ext>
            </a:extLst>
          </p:cNvPr>
          <p:cNvSpPr txBox="1"/>
          <p:nvPr/>
        </p:nvSpPr>
        <p:spPr>
          <a:xfrm>
            <a:off x="7869860" y="3049573"/>
            <a:ext cx="1488584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 = 26</a:t>
            </a:r>
          </a:p>
        </p:txBody>
      </p:sp>
    </p:spTree>
    <p:extLst>
      <p:ext uri="{BB962C8B-B14F-4D97-AF65-F5344CB8AC3E}">
        <p14:creationId xmlns:p14="http://schemas.microsoft.com/office/powerpoint/2010/main" val="195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2CB9155-E687-2C44-BFFB-480F46CCE6F1}"/>
              </a:ext>
            </a:extLst>
          </p:cNvPr>
          <p:cNvSpPr txBox="1"/>
          <p:nvPr/>
        </p:nvSpPr>
        <p:spPr>
          <a:xfrm>
            <a:off x="2171505" y="2005781"/>
            <a:ext cx="165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014096-9791-1844-887A-F73A842C4B3C}"/>
              </a:ext>
            </a:extLst>
          </p:cNvPr>
          <p:cNvSpPr txBox="1"/>
          <p:nvPr/>
        </p:nvSpPr>
        <p:spPr>
          <a:xfrm>
            <a:off x="7133930" y="2005781"/>
            <a:ext cx="165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66%</a:t>
            </a: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38A84D63-78E1-9C44-A31F-6C7515B19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75130" y="8315089"/>
            <a:ext cx="1312025" cy="365125"/>
          </a:xfrm>
        </p:spPr>
        <p:txBody>
          <a:bodyPr/>
          <a:lstStyle/>
          <a:p>
            <a:fld id="{4FAB73BC-B049-4115-A692-8D63A059BFB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19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bject 11">
            <a:extLst>
              <a:ext uri="{FF2B5EF4-FFF2-40B4-BE49-F238E27FC236}">
                <a16:creationId xmlns:a16="http://schemas.microsoft.com/office/drawing/2014/main" id="{6105CD93-AB0B-7044-83ED-AAD4BFA81459}"/>
              </a:ext>
            </a:extLst>
          </p:cNvPr>
          <p:cNvSpPr txBox="1"/>
          <p:nvPr/>
        </p:nvSpPr>
        <p:spPr>
          <a:xfrm>
            <a:off x="0" y="1903208"/>
            <a:ext cx="3212940" cy="1300997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488315" algn="ctr"/>
            <a:r>
              <a:rPr lang="en-US" sz="2800" b="1" spc="15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</a:p>
          <a:p>
            <a:pPr marL="12700" marR="488315" algn="ctr"/>
            <a:r>
              <a:rPr lang="en-US" sz="2800" b="1" spc="15" dirty="0">
                <a:latin typeface="Arial" panose="020B0604020202020204" pitchFamily="34" charset="0"/>
                <a:cs typeface="Arial" panose="020B0604020202020204" pitchFamily="34" charset="0"/>
              </a:rPr>
              <a:t>Campus</a:t>
            </a:r>
          </a:p>
          <a:p>
            <a:pPr marL="12700" marR="488315" algn="ctr"/>
            <a:r>
              <a:rPr lang="en-US" sz="2800" b="1" spc="15" dirty="0" smtClean="0">
                <a:latin typeface="Arial" panose="020B0604020202020204" pitchFamily="34" charset="0"/>
                <a:cs typeface="Arial" panose="020B0604020202020204" pitchFamily="34" charset="0"/>
              </a:rPr>
              <a:t>776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bject 11">
            <a:extLst>
              <a:ext uri="{FF2B5EF4-FFF2-40B4-BE49-F238E27FC236}">
                <a16:creationId xmlns:a16="http://schemas.microsoft.com/office/drawing/2014/main" id="{3E4F931B-B723-E34B-A0DE-4A72183618DF}"/>
              </a:ext>
            </a:extLst>
          </p:cNvPr>
          <p:cNvSpPr txBox="1"/>
          <p:nvPr/>
        </p:nvSpPr>
        <p:spPr>
          <a:xfrm>
            <a:off x="10264904" y="2103216"/>
            <a:ext cx="1644502" cy="87011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488315" algn="ctr"/>
            <a:r>
              <a:rPr lang="en-US" sz="2800" b="1" spc="15" dirty="0">
                <a:latin typeface="Arial" panose="020B0604020202020204" pitchFamily="34" charset="0"/>
                <a:cs typeface="Arial" panose="020B0604020202020204" pitchFamily="34" charset="0"/>
              </a:rPr>
              <a:t>Online </a:t>
            </a:r>
            <a:r>
              <a:rPr lang="en-US" sz="2800" b="1" spc="15" dirty="0" smtClean="0">
                <a:latin typeface="Arial" panose="020B0604020202020204" pitchFamily="34" charset="0"/>
                <a:cs typeface="Arial" panose="020B0604020202020204" pitchFamily="34" charset="0"/>
              </a:rPr>
              <a:t>660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bject 11">
            <a:extLst>
              <a:ext uri="{FF2B5EF4-FFF2-40B4-BE49-F238E27FC236}">
                <a16:creationId xmlns:a16="http://schemas.microsoft.com/office/drawing/2014/main" id="{612E3B0B-DA65-A141-A1D4-509E0219C452}"/>
              </a:ext>
            </a:extLst>
          </p:cNvPr>
          <p:cNvSpPr txBox="1"/>
          <p:nvPr/>
        </p:nvSpPr>
        <p:spPr>
          <a:xfrm>
            <a:off x="3650057" y="938374"/>
            <a:ext cx="5338624" cy="439223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488315" algn="ctr"/>
            <a:r>
              <a:rPr lang="en-US" sz="2800" b="1" spc="15" dirty="0">
                <a:latin typeface="Arial" panose="020B0604020202020204" pitchFamily="34" charset="0"/>
                <a:cs typeface="Arial" panose="020B0604020202020204" pitchFamily="34" charset="0"/>
              </a:rPr>
              <a:t>Spring </a:t>
            </a:r>
            <a:r>
              <a:rPr lang="en-US" sz="2800" b="1" spc="15" dirty="0" smtClean="0">
                <a:latin typeface="Arial" panose="020B0604020202020204" pitchFamily="34" charset="0"/>
                <a:cs typeface="Arial" panose="020B0604020202020204" pitchFamily="34" charset="0"/>
              </a:rPr>
              <a:t>2019 </a:t>
            </a:r>
            <a:r>
              <a:rPr lang="en-US" sz="2800" b="1" spc="15" dirty="0" smtClean="0">
                <a:latin typeface="Arial" panose="020B0604020202020204" pitchFamily="34" charset="0"/>
                <a:cs typeface="Arial" panose="020B0604020202020204" pitchFamily="34" charset="0"/>
              </a:rPr>
              <a:t>Enrollment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0323703-FA48-B043-B81B-7F8D34365EB5}"/>
              </a:ext>
            </a:extLst>
          </p:cNvPr>
          <p:cNvSpPr/>
          <p:nvPr/>
        </p:nvSpPr>
        <p:spPr>
          <a:xfrm>
            <a:off x="6389648" y="105725"/>
            <a:ext cx="5642513" cy="62330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bject 11">
            <a:extLst>
              <a:ext uri="{FF2B5EF4-FFF2-40B4-BE49-F238E27FC236}">
                <a16:creationId xmlns:a16="http://schemas.microsoft.com/office/drawing/2014/main" id="{BD7A1211-57A9-384A-9808-2A784DAAE2BD}"/>
              </a:ext>
            </a:extLst>
          </p:cNvPr>
          <p:cNvSpPr txBox="1"/>
          <p:nvPr/>
        </p:nvSpPr>
        <p:spPr>
          <a:xfrm>
            <a:off x="6624470" y="8483"/>
            <a:ext cx="5675325" cy="675506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488315" algn="ctr">
              <a:lnSpc>
                <a:spcPct val="150000"/>
              </a:lnSpc>
              <a:spcBef>
                <a:spcPts val="85"/>
              </a:spcBef>
            </a:pPr>
            <a:r>
              <a:rPr lang="en-US" sz="3200" b="1" spc="15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BS </a:t>
            </a:r>
            <a:r>
              <a:rPr lang="en-US" sz="3200" b="1" spc="5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3200" b="1" spc="-25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1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Biochemistry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030578785"/>
              </p:ext>
            </p:extLst>
          </p:nvPr>
        </p:nvGraphicFramePr>
        <p:xfrm>
          <a:off x="2171504" y="1378838"/>
          <a:ext cx="3062969" cy="2558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B79CB146-9A20-CD46-ACE3-079A6B6BDB2F}"/>
              </a:ext>
            </a:extLst>
          </p:cNvPr>
          <p:cNvSpPr txBox="1"/>
          <p:nvPr/>
        </p:nvSpPr>
        <p:spPr>
          <a:xfrm>
            <a:off x="3459661" y="2158181"/>
            <a:ext cx="165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Female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49%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CB9155-E687-2C44-BFFB-480F46CCE6F1}"/>
              </a:ext>
            </a:extLst>
          </p:cNvPr>
          <p:cNvSpPr txBox="1"/>
          <p:nvPr/>
        </p:nvSpPr>
        <p:spPr>
          <a:xfrm>
            <a:off x="2323905" y="2158181"/>
            <a:ext cx="165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CB9155-E687-2C44-BFFB-480F46CCE6F1}"/>
              </a:ext>
            </a:extLst>
          </p:cNvPr>
          <p:cNvSpPr txBox="1"/>
          <p:nvPr/>
        </p:nvSpPr>
        <p:spPr>
          <a:xfrm>
            <a:off x="7079860" y="2004540"/>
            <a:ext cx="165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51%</a:t>
            </a:r>
          </a:p>
        </p:txBody>
      </p:sp>
      <p:graphicFrame>
        <p:nvGraphicFramePr>
          <p:cNvPr id="20" name="Chart 19"/>
          <p:cNvGraphicFramePr/>
          <p:nvPr>
            <p:extLst>
              <p:ext uri="{D42A27DB-BD31-4B8C-83A1-F6EECF244321}">
                <p14:modId xmlns:p14="http://schemas.microsoft.com/office/powerpoint/2010/main" val="1639844028"/>
              </p:ext>
            </p:extLst>
          </p:nvPr>
        </p:nvGraphicFramePr>
        <p:xfrm>
          <a:off x="7079859" y="1377597"/>
          <a:ext cx="3062969" cy="2558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B79CB146-9A20-CD46-ACE3-079A6B6BDB2F}"/>
              </a:ext>
            </a:extLst>
          </p:cNvPr>
          <p:cNvSpPr txBox="1"/>
          <p:nvPr/>
        </p:nvSpPr>
        <p:spPr>
          <a:xfrm>
            <a:off x="7243220" y="2158181"/>
            <a:ext cx="165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CB9155-E687-2C44-BFFB-480F46CCE6F1}"/>
              </a:ext>
            </a:extLst>
          </p:cNvPr>
          <p:cNvSpPr txBox="1"/>
          <p:nvPr/>
        </p:nvSpPr>
        <p:spPr>
          <a:xfrm>
            <a:off x="8490093" y="2142329"/>
            <a:ext cx="165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Male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5B4E31-2297-3745-85F5-F57B1D0C70A2}"/>
              </a:ext>
            </a:extLst>
          </p:cNvPr>
          <p:cNvSpPr txBox="1"/>
          <p:nvPr/>
        </p:nvSpPr>
        <p:spPr>
          <a:xfrm>
            <a:off x="2962351" y="3049573"/>
            <a:ext cx="147204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 = 21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7EC214-3E4F-3149-82E8-30CBFE23E767}"/>
              </a:ext>
            </a:extLst>
          </p:cNvPr>
          <p:cNvSpPr txBox="1"/>
          <p:nvPr/>
        </p:nvSpPr>
        <p:spPr>
          <a:xfrm>
            <a:off x="7869860" y="3049573"/>
            <a:ext cx="1488584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 = 26</a:t>
            </a:r>
          </a:p>
        </p:txBody>
      </p:sp>
      <p:graphicFrame>
        <p:nvGraphicFramePr>
          <p:cNvPr id="45" name="Chart 44"/>
          <p:cNvGraphicFramePr/>
          <p:nvPr>
            <p:extLst>
              <p:ext uri="{D42A27DB-BD31-4B8C-83A1-F6EECF244321}">
                <p14:modId xmlns:p14="http://schemas.microsoft.com/office/powerpoint/2010/main" val="2544111769"/>
              </p:ext>
            </p:extLst>
          </p:nvPr>
        </p:nvGraphicFramePr>
        <p:xfrm>
          <a:off x="2166886" y="4199793"/>
          <a:ext cx="3062969" cy="2558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6" name="Chart 45"/>
          <p:cNvGraphicFramePr/>
          <p:nvPr>
            <p:extLst>
              <p:ext uri="{D42A27DB-BD31-4B8C-83A1-F6EECF244321}">
                <p14:modId xmlns:p14="http://schemas.microsoft.com/office/powerpoint/2010/main" val="4033251375"/>
              </p:ext>
            </p:extLst>
          </p:nvPr>
        </p:nvGraphicFramePr>
        <p:xfrm>
          <a:off x="7079858" y="4199793"/>
          <a:ext cx="3062969" cy="2558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8" name="TextBox 47">
            <a:extLst>
              <a:ext uri="{FF2B5EF4-FFF2-40B4-BE49-F238E27FC236}">
                <a16:creationId xmlns:a16="http://schemas.microsoft.com/office/drawing/2014/main" id="{93AA4AAC-476F-284F-999C-287A0E970190}"/>
              </a:ext>
            </a:extLst>
          </p:cNvPr>
          <p:cNvSpPr txBox="1"/>
          <p:nvPr/>
        </p:nvSpPr>
        <p:spPr>
          <a:xfrm>
            <a:off x="3574804" y="5230042"/>
            <a:ext cx="2215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White/Caucasian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3AA4AAC-476F-284F-999C-287A0E970190}"/>
              </a:ext>
            </a:extLst>
          </p:cNvPr>
          <p:cNvSpPr txBox="1"/>
          <p:nvPr/>
        </p:nvSpPr>
        <p:spPr>
          <a:xfrm>
            <a:off x="8257510" y="5207563"/>
            <a:ext cx="272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White/Caucasian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57%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F33E677-A0A3-8341-B47F-175AC7E789F0}"/>
              </a:ext>
            </a:extLst>
          </p:cNvPr>
          <p:cNvSpPr txBox="1"/>
          <p:nvPr/>
        </p:nvSpPr>
        <p:spPr>
          <a:xfrm>
            <a:off x="1100263" y="4799819"/>
            <a:ext cx="272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Latinx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/Hispanic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22%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F33E677-A0A3-8341-B47F-175AC7E789F0}"/>
              </a:ext>
            </a:extLst>
          </p:cNvPr>
          <p:cNvSpPr txBox="1"/>
          <p:nvPr/>
        </p:nvSpPr>
        <p:spPr>
          <a:xfrm>
            <a:off x="6062688" y="4827218"/>
            <a:ext cx="272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Latinx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/Hispanic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B6C087D-BF2A-9C40-9566-594E3B588C83}"/>
              </a:ext>
            </a:extLst>
          </p:cNvPr>
          <p:cNvSpPr txBox="1"/>
          <p:nvPr/>
        </p:nvSpPr>
        <p:spPr>
          <a:xfrm>
            <a:off x="1997587" y="5815482"/>
            <a:ext cx="272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Asian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67E3BC0-E340-5245-8A61-7FC762850FE5}"/>
              </a:ext>
            </a:extLst>
          </p:cNvPr>
          <p:cNvSpPr txBox="1"/>
          <p:nvPr/>
        </p:nvSpPr>
        <p:spPr>
          <a:xfrm>
            <a:off x="5771941" y="6333434"/>
            <a:ext cx="2723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Asian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7%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7E5C199-CC07-2645-86CB-731C476061AD}"/>
              </a:ext>
            </a:extLst>
          </p:cNvPr>
          <p:cNvCxnSpPr>
            <a:cxnSpLocks/>
          </p:cNvCxnSpPr>
          <p:nvPr/>
        </p:nvCxnSpPr>
        <p:spPr>
          <a:xfrm flipV="1">
            <a:off x="7707635" y="6065643"/>
            <a:ext cx="397185" cy="40885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49D73959-1198-E949-B672-26A7EEE6A4D8}"/>
              </a:ext>
            </a:extLst>
          </p:cNvPr>
          <p:cNvSpPr txBox="1"/>
          <p:nvPr/>
        </p:nvSpPr>
        <p:spPr>
          <a:xfrm>
            <a:off x="165611" y="5669215"/>
            <a:ext cx="27239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Black/African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American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6CC2AC1-8829-7548-8911-19B9EE4F6622}"/>
              </a:ext>
            </a:extLst>
          </p:cNvPr>
          <p:cNvCxnSpPr>
            <a:cxnSpLocks/>
          </p:cNvCxnSpPr>
          <p:nvPr/>
        </p:nvCxnSpPr>
        <p:spPr>
          <a:xfrm flipV="1">
            <a:off x="2166886" y="5815482"/>
            <a:ext cx="588051" cy="24403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49D73959-1198-E949-B672-26A7EEE6A4D8}"/>
              </a:ext>
            </a:extLst>
          </p:cNvPr>
          <p:cNvSpPr txBox="1"/>
          <p:nvPr/>
        </p:nvSpPr>
        <p:spPr>
          <a:xfrm>
            <a:off x="5312084" y="5502919"/>
            <a:ext cx="27239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Black/African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American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6CC2AC1-8829-7548-8911-19B9EE4F6622}"/>
              </a:ext>
            </a:extLst>
          </p:cNvPr>
          <p:cNvCxnSpPr>
            <a:cxnSpLocks/>
          </p:cNvCxnSpPr>
          <p:nvPr/>
        </p:nvCxnSpPr>
        <p:spPr>
          <a:xfrm flipV="1">
            <a:off x="7318614" y="5738851"/>
            <a:ext cx="588051" cy="24403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260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E3FFEDC-9674-BC4E-A12A-B5FC9F686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736" y="952287"/>
            <a:ext cx="9339072" cy="5868999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A61528C-B697-604F-AD09-D5A7E83EE848}"/>
              </a:ext>
            </a:extLst>
          </p:cNvPr>
          <p:cNvCxnSpPr>
            <a:cxnSpLocks/>
          </p:cNvCxnSpPr>
          <p:nvPr/>
        </p:nvCxnSpPr>
        <p:spPr>
          <a:xfrm>
            <a:off x="5330348" y="2404625"/>
            <a:ext cx="0" cy="514594"/>
          </a:xfrm>
          <a:prstGeom prst="straightConnector1">
            <a:avLst/>
          </a:prstGeom>
          <a:ln w="825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1E267CA-41A2-F340-A0A3-08C57B131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4379" y="-85319"/>
            <a:ext cx="3651445" cy="1011596"/>
          </a:xfrm>
          <a:prstGeom prst="rect">
            <a:avLst/>
          </a:prstGeom>
        </p:spPr>
      </p:pic>
      <p:pic>
        <p:nvPicPr>
          <p:cNvPr id="9" name="Picture 2" descr="https://brandguide.asu.edu/sites/default/files/endorsed/color/asu_edplus6_horiz_rgb_maroongold_150ppi.png">
            <a:extLst>
              <a:ext uri="{FF2B5EF4-FFF2-40B4-BE49-F238E27FC236}">
                <a16:creationId xmlns:a16="http://schemas.microsoft.com/office/drawing/2014/main" id="{8F15597A-D221-474F-90A0-40C4561A7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31" y="1380874"/>
            <a:ext cx="3011469" cy="101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17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2CB9155-E687-2C44-BFFB-480F46CCE6F1}"/>
              </a:ext>
            </a:extLst>
          </p:cNvPr>
          <p:cNvSpPr txBox="1"/>
          <p:nvPr/>
        </p:nvSpPr>
        <p:spPr>
          <a:xfrm>
            <a:off x="2171505" y="2005781"/>
            <a:ext cx="165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014096-9791-1844-887A-F73A842C4B3C}"/>
              </a:ext>
            </a:extLst>
          </p:cNvPr>
          <p:cNvSpPr txBox="1"/>
          <p:nvPr/>
        </p:nvSpPr>
        <p:spPr>
          <a:xfrm>
            <a:off x="7133930" y="2005781"/>
            <a:ext cx="165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66%</a:t>
            </a: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38A84D63-78E1-9C44-A31F-6C7515B19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75130" y="8315089"/>
            <a:ext cx="1312025" cy="365125"/>
          </a:xfrm>
        </p:spPr>
        <p:txBody>
          <a:bodyPr/>
          <a:lstStyle/>
          <a:p>
            <a:fld id="{4FAB73BC-B049-4115-A692-8D63A059BFB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20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bject 11">
            <a:extLst>
              <a:ext uri="{FF2B5EF4-FFF2-40B4-BE49-F238E27FC236}">
                <a16:creationId xmlns:a16="http://schemas.microsoft.com/office/drawing/2014/main" id="{6105CD93-AB0B-7044-83ED-AAD4BFA81459}"/>
              </a:ext>
            </a:extLst>
          </p:cNvPr>
          <p:cNvSpPr txBox="1"/>
          <p:nvPr/>
        </p:nvSpPr>
        <p:spPr>
          <a:xfrm>
            <a:off x="-205378" y="2896148"/>
            <a:ext cx="3212940" cy="1424108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488315" algn="ctr"/>
            <a:r>
              <a:rPr lang="en-US" sz="3200" b="1" spc="15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</a:p>
          <a:p>
            <a:pPr marL="12700" marR="488315" algn="ctr"/>
            <a:r>
              <a:rPr lang="en-US" sz="3200" b="1" spc="15" dirty="0">
                <a:latin typeface="Arial" panose="020B0604020202020204" pitchFamily="34" charset="0"/>
                <a:cs typeface="Arial" panose="020B0604020202020204" pitchFamily="34" charset="0"/>
              </a:rPr>
              <a:t>Campus</a:t>
            </a:r>
          </a:p>
          <a:p>
            <a:pPr marL="12700" marR="488315" algn="ctr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bject 11">
            <a:extLst>
              <a:ext uri="{FF2B5EF4-FFF2-40B4-BE49-F238E27FC236}">
                <a16:creationId xmlns:a16="http://schemas.microsoft.com/office/drawing/2014/main" id="{3E4F931B-B723-E34B-A0DE-4A72183618DF}"/>
              </a:ext>
            </a:extLst>
          </p:cNvPr>
          <p:cNvSpPr txBox="1"/>
          <p:nvPr/>
        </p:nvSpPr>
        <p:spPr>
          <a:xfrm>
            <a:off x="10340411" y="3306561"/>
            <a:ext cx="2101948" cy="500778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488315" algn="ctr"/>
            <a:r>
              <a:rPr lang="en-US" sz="3200" b="1" spc="15" dirty="0">
                <a:latin typeface="Arial" panose="020B0604020202020204" pitchFamily="34" charset="0"/>
                <a:cs typeface="Arial" panose="020B0604020202020204" pitchFamily="34" charset="0"/>
              </a:rPr>
              <a:t>Online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bject 11">
            <a:extLst>
              <a:ext uri="{FF2B5EF4-FFF2-40B4-BE49-F238E27FC236}">
                <a16:creationId xmlns:a16="http://schemas.microsoft.com/office/drawing/2014/main" id="{612E3B0B-DA65-A141-A1D4-509E0219C452}"/>
              </a:ext>
            </a:extLst>
          </p:cNvPr>
          <p:cNvSpPr txBox="1"/>
          <p:nvPr/>
        </p:nvSpPr>
        <p:spPr>
          <a:xfrm>
            <a:off x="3859352" y="1151811"/>
            <a:ext cx="5338624" cy="43922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square" lIns="0" tIns="8255" rIns="0" bIns="0" rtlCol="0">
            <a:spAutoFit/>
          </a:bodyPr>
          <a:lstStyle/>
          <a:p>
            <a:pPr marL="12700" marR="488315" algn="ctr"/>
            <a:r>
              <a:rPr lang="en-US" sz="2800" b="1" spc="15" dirty="0" smtClean="0">
                <a:latin typeface="Arial" panose="020B0604020202020204" pitchFamily="34" charset="0"/>
                <a:cs typeface="Arial" panose="020B0604020202020204" pitchFamily="34" charset="0"/>
              </a:rPr>
              <a:t>Financial Need (FAFSA)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0323703-FA48-B043-B81B-7F8D34365EB5}"/>
              </a:ext>
            </a:extLst>
          </p:cNvPr>
          <p:cNvSpPr/>
          <p:nvPr/>
        </p:nvSpPr>
        <p:spPr>
          <a:xfrm>
            <a:off x="6389648" y="105725"/>
            <a:ext cx="5642513" cy="62330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bject 11">
            <a:extLst>
              <a:ext uri="{FF2B5EF4-FFF2-40B4-BE49-F238E27FC236}">
                <a16:creationId xmlns:a16="http://schemas.microsoft.com/office/drawing/2014/main" id="{BD7A1211-57A9-384A-9808-2A784DAAE2BD}"/>
              </a:ext>
            </a:extLst>
          </p:cNvPr>
          <p:cNvSpPr txBox="1"/>
          <p:nvPr/>
        </p:nvSpPr>
        <p:spPr>
          <a:xfrm>
            <a:off x="6624470" y="8483"/>
            <a:ext cx="5675325" cy="675506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488315" algn="ctr">
              <a:lnSpc>
                <a:spcPct val="150000"/>
              </a:lnSpc>
              <a:spcBef>
                <a:spcPts val="85"/>
              </a:spcBef>
            </a:pPr>
            <a:r>
              <a:rPr lang="en-US" sz="3200" b="1" spc="15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BS </a:t>
            </a:r>
            <a:r>
              <a:rPr lang="en-US" sz="3200" b="1" spc="5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3200" b="1" spc="-25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1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Biochemistry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CB9155-E687-2C44-BFFB-480F46CCE6F1}"/>
              </a:ext>
            </a:extLst>
          </p:cNvPr>
          <p:cNvSpPr txBox="1"/>
          <p:nvPr/>
        </p:nvSpPr>
        <p:spPr>
          <a:xfrm>
            <a:off x="2323905" y="2158181"/>
            <a:ext cx="165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CB9155-E687-2C44-BFFB-480F46CCE6F1}"/>
              </a:ext>
            </a:extLst>
          </p:cNvPr>
          <p:cNvSpPr txBox="1"/>
          <p:nvPr/>
        </p:nvSpPr>
        <p:spPr>
          <a:xfrm>
            <a:off x="7079860" y="2004540"/>
            <a:ext cx="165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9CB146-9A20-CD46-ACE3-079A6B6BDB2F}"/>
              </a:ext>
            </a:extLst>
          </p:cNvPr>
          <p:cNvSpPr txBox="1"/>
          <p:nvPr/>
        </p:nvSpPr>
        <p:spPr>
          <a:xfrm>
            <a:off x="7243220" y="2158181"/>
            <a:ext cx="165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66285" y="1942041"/>
            <a:ext cx="23159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LOW Need </a:t>
            </a:r>
          </a:p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25%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67662" y="1942041"/>
            <a:ext cx="23159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LOW Need </a:t>
            </a:r>
          </a:p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13%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2CB9155-E687-2C44-BFFB-480F46CCE6F1}"/>
              </a:ext>
            </a:extLst>
          </p:cNvPr>
          <p:cNvSpPr txBox="1"/>
          <p:nvPr/>
        </p:nvSpPr>
        <p:spPr>
          <a:xfrm>
            <a:off x="2171505" y="4628460"/>
            <a:ext cx="165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51%</a:t>
            </a:r>
          </a:p>
        </p:txBody>
      </p:sp>
    </p:spTree>
    <p:extLst>
      <p:ext uri="{BB962C8B-B14F-4D97-AF65-F5344CB8AC3E}">
        <p14:creationId xmlns:p14="http://schemas.microsoft.com/office/powerpoint/2010/main" val="10315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2CB9155-E687-2C44-BFFB-480F46CCE6F1}"/>
              </a:ext>
            </a:extLst>
          </p:cNvPr>
          <p:cNvSpPr txBox="1"/>
          <p:nvPr/>
        </p:nvSpPr>
        <p:spPr>
          <a:xfrm>
            <a:off x="2171505" y="2005781"/>
            <a:ext cx="165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014096-9791-1844-887A-F73A842C4B3C}"/>
              </a:ext>
            </a:extLst>
          </p:cNvPr>
          <p:cNvSpPr txBox="1"/>
          <p:nvPr/>
        </p:nvSpPr>
        <p:spPr>
          <a:xfrm>
            <a:off x="7133930" y="2005781"/>
            <a:ext cx="165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66%</a:t>
            </a: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38A84D63-78E1-9C44-A31F-6C7515B19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75130" y="8315089"/>
            <a:ext cx="1312025" cy="365125"/>
          </a:xfrm>
        </p:spPr>
        <p:txBody>
          <a:bodyPr/>
          <a:lstStyle/>
          <a:p>
            <a:fld id="{4FAB73BC-B049-4115-A692-8D63A059BFB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21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bject 11">
            <a:extLst>
              <a:ext uri="{FF2B5EF4-FFF2-40B4-BE49-F238E27FC236}">
                <a16:creationId xmlns:a16="http://schemas.microsoft.com/office/drawing/2014/main" id="{6105CD93-AB0B-7044-83ED-AAD4BFA81459}"/>
              </a:ext>
            </a:extLst>
          </p:cNvPr>
          <p:cNvSpPr txBox="1"/>
          <p:nvPr/>
        </p:nvSpPr>
        <p:spPr>
          <a:xfrm>
            <a:off x="-205378" y="2896148"/>
            <a:ext cx="3212940" cy="1424108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488315" algn="ctr"/>
            <a:r>
              <a:rPr lang="en-US" sz="3200" b="1" spc="15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</a:p>
          <a:p>
            <a:pPr marL="12700" marR="488315" algn="ctr"/>
            <a:r>
              <a:rPr lang="en-US" sz="3200" b="1" spc="15" dirty="0">
                <a:latin typeface="Arial" panose="020B0604020202020204" pitchFamily="34" charset="0"/>
                <a:cs typeface="Arial" panose="020B0604020202020204" pitchFamily="34" charset="0"/>
              </a:rPr>
              <a:t>Campus</a:t>
            </a:r>
          </a:p>
          <a:p>
            <a:pPr marL="12700" marR="488315" algn="ctr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bject 11">
            <a:extLst>
              <a:ext uri="{FF2B5EF4-FFF2-40B4-BE49-F238E27FC236}">
                <a16:creationId xmlns:a16="http://schemas.microsoft.com/office/drawing/2014/main" id="{3E4F931B-B723-E34B-A0DE-4A72183618DF}"/>
              </a:ext>
            </a:extLst>
          </p:cNvPr>
          <p:cNvSpPr txBox="1"/>
          <p:nvPr/>
        </p:nvSpPr>
        <p:spPr>
          <a:xfrm>
            <a:off x="10340411" y="3306561"/>
            <a:ext cx="2101948" cy="500778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488315" algn="ctr"/>
            <a:r>
              <a:rPr lang="en-US" sz="3200" b="1" spc="15" dirty="0">
                <a:latin typeface="Arial" panose="020B0604020202020204" pitchFamily="34" charset="0"/>
                <a:cs typeface="Arial" panose="020B0604020202020204" pitchFamily="34" charset="0"/>
              </a:rPr>
              <a:t>Online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bject 11">
            <a:extLst>
              <a:ext uri="{FF2B5EF4-FFF2-40B4-BE49-F238E27FC236}">
                <a16:creationId xmlns:a16="http://schemas.microsoft.com/office/drawing/2014/main" id="{612E3B0B-DA65-A141-A1D4-509E0219C452}"/>
              </a:ext>
            </a:extLst>
          </p:cNvPr>
          <p:cNvSpPr txBox="1"/>
          <p:nvPr/>
        </p:nvSpPr>
        <p:spPr>
          <a:xfrm>
            <a:off x="3859352" y="1151811"/>
            <a:ext cx="5338624" cy="43922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square" lIns="0" tIns="8255" rIns="0" bIns="0" rtlCol="0">
            <a:spAutoFit/>
          </a:bodyPr>
          <a:lstStyle/>
          <a:p>
            <a:pPr marL="12700" marR="488315" algn="ctr"/>
            <a:r>
              <a:rPr lang="en-US" sz="2800" b="1" spc="15" dirty="0" smtClean="0">
                <a:latin typeface="Arial" panose="020B0604020202020204" pitchFamily="34" charset="0"/>
                <a:cs typeface="Arial" panose="020B0604020202020204" pitchFamily="34" charset="0"/>
              </a:rPr>
              <a:t>Financial Need (FAFSA)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0323703-FA48-B043-B81B-7F8D34365EB5}"/>
              </a:ext>
            </a:extLst>
          </p:cNvPr>
          <p:cNvSpPr/>
          <p:nvPr/>
        </p:nvSpPr>
        <p:spPr>
          <a:xfrm>
            <a:off x="6389648" y="105725"/>
            <a:ext cx="5642513" cy="62330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bject 11">
            <a:extLst>
              <a:ext uri="{FF2B5EF4-FFF2-40B4-BE49-F238E27FC236}">
                <a16:creationId xmlns:a16="http://schemas.microsoft.com/office/drawing/2014/main" id="{BD7A1211-57A9-384A-9808-2A784DAAE2BD}"/>
              </a:ext>
            </a:extLst>
          </p:cNvPr>
          <p:cNvSpPr txBox="1"/>
          <p:nvPr/>
        </p:nvSpPr>
        <p:spPr>
          <a:xfrm>
            <a:off x="6624470" y="8483"/>
            <a:ext cx="5675325" cy="675506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488315" algn="ctr">
              <a:lnSpc>
                <a:spcPct val="150000"/>
              </a:lnSpc>
              <a:spcBef>
                <a:spcPts val="85"/>
              </a:spcBef>
            </a:pPr>
            <a:r>
              <a:rPr lang="en-US" sz="3200" b="1" spc="15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BS </a:t>
            </a:r>
            <a:r>
              <a:rPr lang="en-US" sz="3200" b="1" spc="5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3200" b="1" spc="-25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1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Biochemistry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CB9155-E687-2C44-BFFB-480F46CCE6F1}"/>
              </a:ext>
            </a:extLst>
          </p:cNvPr>
          <p:cNvSpPr txBox="1"/>
          <p:nvPr/>
        </p:nvSpPr>
        <p:spPr>
          <a:xfrm>
            <a:off x="2323905" y="2158181"/>
            <a:ext cx="165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CB9155-E687-2C44-BFFB-480F46CCE6F1}"/>
              </a:ext>
            </a:extLst>
          </p:cNvPr>
          <p:cNvSpPr txBox="1"/>
          <p:nvPr/>
        </p:nvSpPr>
        <p:spPr>
          <a:xfrm>
            <a:off x="7079860" y="2004540"/>
            <a:ext cx="165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9CB146-9A20-CD46-ACE3-079A6B6BDB2F}"/>
              </a:ext>
            </a:extLst>
          </p:cNvPr>
          <p:cNvSpPr txBox="1"/>
          <p:nvPr/>
        </p:nvSpPr>
        <p:spPr>
          <a:xfrm>
            <a:off x="7243220" y="2158181"/>
            <a:ext cx="165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66285" y="1942041"/>
            <a:ext cx="23159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LOW Need </a:t>
            </a:r>
          </a:p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25%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67662" y="1942041"/>
            <a:ext cx="23159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LOW Need </a:t>
            </a:r>
          </a:p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13%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2CB9155-E687-2C44-BFFB-480F46CCE6F1}"/>
              </a:ext>
            </a:extLst>
          </p:cNvPr>
          <p:cNvSpPr txBox="1"/>
          <p:nvPr/>
        </p:nvSpPr>
        <p:spPr>
          <a:xfrm>
            <a:off x="2171505" y="4628460"/>
            <a:ext cx="165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014096-9791-1844-887A-F73A842C4B3C}"/>
              </a:ext>
            </a:extLst>
          </p:cNvPr>
          <p:cNvSpPr txBox="1"/>
          <p:nvPr/>
        </p:nvSpPr>
        <p:spPr>
          <a:xfrm>
            <a:off x="7133930" y="4628460"/>
            <a:ext cx="165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2CB9155-E687-2C44-BFFB-480F46CCE6F1}"/>
              </a:ext>
            </a:extLst>
          </p:cNvPr>
          <p:cNvSpPr txBox="1"/>
          <p:nvPr/>
        </p:nvSpPr>
        <p:spPr>
          <a:xfrm>
            <a:off x="2323905" y="4780860"/>
            <a:ext cx="165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2CB9155-E687-2C44-BFFB-480F46CCE6F1}"/>
              </a:ext>
            </a:extLst>
          </p:cNvPr>
          <p:cNvSpPr txBox="1"/>
          <p:nvPr/>
        </p:nvSpPr>
        <p:spPr>
          <a:xfrm>
            <a:off x="7079860" y="4627219"/>
            <a:ext cx="165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9CB146-9A20-CD46-ACE3-079A6B6BDB2F}"/>
              </a:ext>
            </a:extLst>
          </p:cNvPr>
          <p:cNvSpPr txBox="1"/>
          <p:nvPr/>
        </p:nvSpPr>
        <p:spPr>
          <a:xfrm>
            <a:off x="7243220" y="4780860"/>
            <a:ext cx="165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666285" y="3556951"/>
            <a:ext cx="23159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HIGH Need </a:t>
            </a:r>
          </a:p>
          <a:p>
            <a:pPr algn="ctr"/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7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%</a:t>
            </a:r>
            <a:endParaRPr lang="en-US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467662" y="3556950"/>
            <a:ext cx="23159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HIGH Need </a:t>
            </a:r>
          </a:p>
          <a:p>
            <a:pPr algn="ctr"/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14%</a:t>
            </a:r>
            <a:endParaRPr lang="en-US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469528" y="5404605"/>
            <a:ext cx="28187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VERY HIGH Need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36%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323238" y="5347391"/>
            <a:ext cx="28187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VERY HIGH Need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50%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45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38A84D63-78E1-9C44-A31F-6C7515B19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75130" y="8315089"/>
            <a:ext cx="1312025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1C0DD0-E8A9-DF4A-92F2-FAD746DED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46" y="1347208"/>
            <a:ext cx="3564640" cy="38038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C4A5BC-A973-C748-B7A0-FB6C107FE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5567" y="1347208"/>
            <a:ext cx="4216244" cy="32913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7BEED8-321F-C84D-A2D5-D4C63706FD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4472" y="1347208"/>
            <a:ext cx="2778825" cy="32913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2357A8-E7B3-EC42-8653-253902EE1D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4471" y="4879887"/>
            <a:ext cx="2778825" cy="14580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E1BCC3-8D7D-3743-9024-D9EEBEB807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5754" y="4783873"/>
            <a:ext cx="4327779" cy="155002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11EDA31-73A1-6149-88F4-3494CE3AD68A}"/>
              </a:ext>
            </a:extLst>
          </p:cNvPr>
          <p:cNvSpPr/>
          <p:nvPr/>
        </p:nvSpPr>
        <p:spPr>
          <a:xfrm>
            <a:off x="73049" y="51853"/>
            <a:ext cx="11888965" cy="5934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lnSpc>
                <a:spcPts val="4319"/>
              </a:lnSpc>
            </a:pP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Student Narratives </a:t>
            </a:r>
            <a:r>
              <a:rPr lang="en-US" sz="3000" b="1" dirty="0" smtClean="0"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– Why are they pursuing an 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online degree?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ea typeface="DengXian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4781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11EDA31-73A1-6149-88F4-3494CE3AD68A}"/>
              </a:ext>
            </a:extLst>
          </p:cNvPr>
          <p:cNvSpPr/>
          <p:nvPr/>
        </p:nvSpPr>
        <p:spPr>
          <a:xfrm>
            <a:off x="73050" y="51853"/>
            <a:ext cx="8755066" cy="5934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lnSpc>
                <a:spcPts val="4319"/>
              </a:lnSpc>
            </a:pP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So, where does IT (UTO) fit into all of this?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ea typeface="DengXian" charset="-122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0416" y="1039660"/>
            <a:ext cx="116184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 don’t know what I clicked on Canvas, but everything seems to be broken! </a:t>
            </a:r>
          </a:p>
          <a:p>
            <a:pPr algn="ctr"/>
            <a:r>
              <a:rPr lang="en-US" sz="2800" b="1" dirty="0" smtClean="0"/>
              <a:t> </a:t>
            </a:r>
            <a:r>
              <a:rPr lang="en-US" sz="2800" b="1" i="1" dirty="0" smtClean="0">
                <a:solidFill>
                  <a:srgbClr val="C00000"/>
                </a:solidFill>
              </a:rPr>
              <a:t>Call the Help Desk!</a:t>
            </a:r>
          </a:p>
          <a:p>
            <a:endParaRPr lang="en-US" sz="2800" b="1" i="1" dirty="0">
              <a:solidFill>
                <a:srgbClr val="C00000"/>
              </a:solidFill>
            </a:endParaRPr>
          </a:p>
          <a:p>
            <a:endParaRPr lang="en-US" sz="2800" b="1" i="1" dirty="0">
              <a:solidFill>
                <a:srgbClr val="C00000"/>
              </a:solidFill>
            </a:endParaRPr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67339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11EDA31-73A1-6149-88F4-3494CE3AD68A}"/>
              </a:ext>
            </a:extLst>
          </p:cNvPr>
          <p:cNvSpPr/>
          <p:nvPr/>
        </p:nvSpPr>
        <p:spPr>
          <a:xfrm>
            <a:off x="73050" y="51853"/>
            <a:ext cx="8755066" cy="5934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lnSpc>
                <a:spcPts val="4319"/>
              </a:lnSpc>
            </a:pP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So, where does IT (UTO) fit into all of this?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ea typeface="DengXian" charset="-122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0416" y="1039660"/>
            <a:ext cx="1161841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 don’t know what I clicked on Canvas, but everything seems to be broken! </a:t>
            </a:r>
          </a:p>
          <a:p>
            <a:pPr algn="ctr"/>
            <a:r>
              <a:rPr lang="en-US" sz="2800" b="1" dirty="0" smtClean="0"/>
              <a:t> </a:t>
            </a:r>
            <a:r>
              <a:rPr lang="en-US" sz="2800" b="1" i="1" dirty="0" smtClean="0">
                <a:solidFill>
                  <a:srgbClr val="C00000"/>
                </a:solidFill>
              </a:rPr>
              <a:t>Call the Help Desk!</a:t>
            </a:r>
          </a:p>
          <a:p>
            <a:endParaRPr lang="en-US" sz="2800" b="1" i="1" dirty="0">
              <a:solidFill>
                <a:srgbClr val="C00000"/>
              </a:solidFill>
            </a:endParaRPr>
          </a:p>
          <a:p>
            <a:r>
              <a:rPr lang="en-US" sz="2800" b="1" dirty="0" smtClean="0"/>
              <a:t>I tried to access my exam for the 5</a:t>
            </a:r>
            <a:r>
              <a:rPr lang="en-US" sz="2800" b="1" baseline="30000" dirty="0" smtClean="0"/>
              <a:t>th</a:t>
            </a:r>
            <a:r>
              <a:rPr lang="en-US" sz="2800" b="1" dirty="0" smtClean="0"/>
              <a:t> time on </a:t>
            </a:r>
            <a:r>
              <a:rPr lang="en-US" sz="2800" b="1" dirty="0" err="1" smtClean="0"/>
              <a:t>RPNow</a:t>
            </a:r>
            <a:r>
              <a:rPr lang="en-US" sz="2800" b="1" dirty="0" smtClean="0"/>
              <a:t>, but it isn’t working!</a:t>
            </a:r>
          </a:p>
          <a:p>
            <a:pPr algn="ctr"/>
            <a:r>
              <a:rPr lang="en-US" sz="2800" b="1" i="1" dirty="0" smtClean="0">
                <a:solidFill>
                  <a:srgbClr val="C00000"/>
                </a:solidFill>
              </a:rPr>
              <a:t>Call </a:t>
            </a:r>
            <a:r>
              <a:rPr lang="en-US" sz="2800" b="1" i="1" dirty="0">
                <a:solidFill>
                  <a:srgbClr val="C00000"/>
                </a:solidFill>
              </a:rPr>
              <a:t>the Help Desk</a:t>
            </a:r>
            <a:r>
              <a:rPr lang="en-US" sz="2800" b="1" i="1" dirty="0" smtClean="0">
                <a:solidFill>
                  <a:srgbClr val="C00000"/>
                </a:solidFill>
              </a:rPr>
              <a:t>!</a:t>
            </a:r>
          </a:p>
          <a:p>
            <a:endParaRPr lang="en-US" sz="2800" b="1" i="1" dirty="0">
              <a:solidFill>
                <a:srgbClr val="C00000"/>
              </a:solidFill>
            </a:endParaRPr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395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11EDA31-73A1-6149-88F4-3494CE3AD68A}"/>
              </a:ext>
            </a:extLst>
          </p:cNvPr>
          <p:cNvSpPr/>
          <p:nvPr/>
        </p:nvSpPr>
        <p:spPr>
          <a:xfrm>
            <a:off x="73050" y="51853"/>
            <a:ext cx="8755066" cy="5934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lnSpc>
                <a:spcPts val="4319"/>
              </a:lnSpc>
            </a:pP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So, where does IT (UTO) fit into all of this?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ea typeface="DengXian" charset="-122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0416" y="1039660"/>
            <a:ext cx="1161841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 don’t know what I clicked on Canvas, but everything seems to be broken! </a:t>
            </a:r>
          </a:p>
          <a:p>
            <a:pPr algn="ctr"/>
            <a:r>
              <a:rPr lang="en-US" sz="2800" b="1" dirty="0" smtClean="0"/>
              <a:t> </a:t>
            </a:r>
            <a:r>
              <a:rPr lang="en-US" sz="2800" b="1" i="1" dirty="0" smtClean="0">
                <a:solidFill>
                  <a:srgbClr val="C00000"/>
                </a:solidFill>
              </a:rPr>
              <a:t>Call the Help Desk!</a:t>
            </a:r>
          </a:p>
          <a:p>
            <a:endParaRPr lang="en-US" sz="2800" b="1" i="1" dirty="0">
              <a:solidFill>
                <a:srgbClr val="C00000"/>
              </a:solidFill>
            </a:endParaRPr>
          </a:p>
          <a:p>
            <a:r>
              <a:rPr lang="en-US" sz="2800" b="1" dirty="0" smtClean="0"/>
              <a:t>I tried to access my exam for the 5</a:t>
            </a:r>
            <a:r>
              <a:rPr lang="en-US" sz="2800" b="1" baseline="30000" dirty="0" smtClean="0"/>
              <a:t>th</a:t>
            </a:r>
            <a:r>
              <a:rPr lang="en-US" sz="2800" b="1" dirty="0" smtClean="0"/>
              <a:t> time on </a:t>
            </a:r>
            <a:r>
              <a:rPr lang="en-US" sz="2800" b="1" dirty="0" err="1" smtClean="0"/>
              <a:t>RPNow</a:t>
            </a:r>
            <a:r>
              <a:rPr lang="en-US" sz="2800" b="1" dirty="0" smtClean="0"/>
              <a:t>, but it isn’t working!</a:t>
            </a:r>
          </a:p>
          <a:p>
            <a:pPr algn="ctr"/>
            <a:r>
              <a:rPr lang="en-US" sz="2800" b="1" i="1" dirty="0" smtClean="0">
                <a:solidFill>
                  <a:srgbClr val="C00000"/>
                </a:solidFill>
              </a:rPr>
              <a:t>Call </a:t>
            </a:r>
            <a:r>
              <a:rPr lang="en-US" sz="2800" b="1" i="1" dirty="0">
                <a:solidFill>
                  <a:srgbClr val="C00000"/>
                </a:solidFill>
              </a:rPr>
              <a:t>the Help Desk</a:t>
            </a:r>
            <a:r>
              <a:rPr lang="en-US" sz="2800" b="1" i="1" dirty="0" smtClean="0">
                <a:solidFill>
                  <a:srgbClr val="C00000"/>
                </a:solidFill>
              </a:rPr>
              <a:t>!</a:t>
            </a:r>
          </a:p>
          <a:p>
            <a:pPr algn="ctr"/>
            <a:endParaRPr lang="en-US" sz="2800" b="1" i="1" dirty="0">
              <a:solidFill>
                <a:srgbClr val="C00000"/>
              </a:solidFill>
            </a:endParaRPr>
          </a:p>
          <a:p>
            <a:r>
              <a:rPr lang="en-US" sz="2800" b="1" dirty="0" smtClean="0"/>
              <a:t>I have 7 Zoom accounts and want to merge all of them into one!</a:t>
            </a:r>
          </a:p>
          <a:p>
            <a:pPr algn="ctr"/>
            <a:r>
              <a:rPr lang="en-US" sz="2800" b="1" i="1" dirty="0" smtClean="0">
                <a:solidFill>
                  <a:srgbClr val="C00000"/>
                </a:solidFill>
              </a:rPr>
              <a:t>Call </a:t>
            </a:r>
            <a:r>
              <a:rPr lang="en-US" sz="2800" b="1" i="1" dirty="0">
                <a:solidFill>
                  <a:srgbClr val="C00000"/>
                </a:solidFill>
              </a:rPr>
              <a:t>the Help Desk!</a:t>
            </a:r>
          </a:p>
          <a:p>
            <a:endParaRPr lang="en-US" sz="2800" b="1" i="1" dirty="0">
              <a:solidFill>
                <a:srgbClr val="C00000"/>
              </a:solidFill>
            </a:endParaRPr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65525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11EDA31-73A1-6149-88F4-3494CE3AD68A}"/>
              </a:ext>
            </a:extLst>
          </p:cNvPr>
          <p:cNvSpPr/>
          <p:nvPr/>
        </p:nvSpPr>
        <p:spPr>
          <a:xfrm>
            <a:off x="73050" y="51853"/>
            <a:ext cx="8755066" cy="5934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lnSpc>
                <a:spcPts val="4319"/>
              </a:lnSpc>
            </a:pP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So, where does IT (UTO) fit into all of this?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ea typeface="DengXian" charset="-122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0416" y="1039660"/>
            <a:ext cx="1161841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</a:rPr>
              <a:t>I don’t know what I clicked on Canvas, but everything seems to be broken! </a:t>
            </a:r>
          </a:p>
          <a:p>
            <a:pPr algn="ctr"/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800" b="1" i="1" dirty="0" smtClean="0">
                <a:solidFill>
                  <a:schemeClr val="bg2">
                    <a:lumMod val="75000"/>
                  </a:schemeClr>
                </a:solidFill>
              </a:rPr>
              <a:t>Call the Help Desk!</a:t>
            </a:r>
          </a:p>
          <a:p>
            <a:endParaRPr lang="en-US" sz="2800" b="1" i="1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</a:rPr>
              <a:t>I tried to access my exam for the 5</a:t>
            </a:r>
            <a:r>
              <a:rPr lang="en-US" sz="2800" b="1" baseline="30000" dirty="0" smtClean="0">
                <a:solidFill>
                  <a:schemeClr val="bg2">
                    <a:lumMod val="75000"/>
                  </a:schemeClr>
                </a:solidFill>
              </a:rPr>
              <a:t>th</a:t>
            </a:r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</a:rPr>
              <a:t> time on </a:t>
            </a:r>
            <a:r>
              <a:rPr lang="en-US" sz="2800" b="1" dirty="0" err="1" smtClean="0">
                <a:solidFill>
                  <a:schemeClr val="bg2">
                    <a:lumMod val="75000"/>
                  </a:schemeClr>
                </a:solidFill>
              </a:rPr>
              <a:t>RPNow</a:t>
            </a:r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</a:rPr>
              <a:t>, but it isn’t working!</a:t>
            </a:r>
          </a:p>
          <a:p>
            <a:pPr algn="ctr"/>
            <a:r>
              <a:rPr lang="en-US" sz="2800" b="1" i="1" dirty="0" smtClean="0">
                <a:solidFill>
                  <a:schemeClr val="bg2">
                    <a:lumMod val="75000"/>
                  </a:schemeClr>
                </a:solidFill>
              </a:rPr>
              <a:t>Call </a:t>
            </a:r>
            <a:r>
              <a:rPr lang="en-US" sz="2800" b="1" i="1" dirty="0">
                <a:solidFill>
                  <a:schemeClr val="bg2">
                    <a:lumMod val="75000"/>
                  </a:schemeClr>
                </a:solidFill>
              </a:rPr>
              <a:t>the Help Desk</a:t>
            </a:r>
            <a:r>
              <a:rPr lang="en-US" sz="2800" b="1" i="1" dirty="0" smtClean="0">
                <a:solidFill>
                  <a:schemeClr val="bg2">
                    <a:lumMod val="75000"/>
                  </a:schemeClr>
                </a:solidFill>
              </a:rPr>
              <a:t>!</a:t>
            </a:r>
          </a:p>
          <a:p>
            <a:pPr algn="ctr"/>
            <a:endParaRPr lang="en-US" sz="2800" b="1" i="1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</a:rPr>
              <a:t>I have 7 Zoom accounts and want to merge all of them into one!</a:t>
            </a:r>
          </a:p>
          <a:p>
            <a:pPr algn="ctr"/>
            <a:r>
              <a:rPr lang="en-US" sz="2800" b="1" i="1" dirty="0" smtClean="0">
                <a:solidFill>
                  <a:schemeClr val="bg2">
                    <a:lumMod val="75000"/>
                  </a:schemeClr>
                </a:solidFill>
              </a:rPr>
              <a:t>Call </a:t>
            </a:r>
            <a:r>
              <a:rPr lang="en-US" sz="2800" b="1" i="1" dirty="0">
                <a:solidFill>
                  <a:schemeClr val="bg2">
                    <a:lumMod val="75000"/>
                  </a:schemeClr>
                </a:solidFill>
              </a:rPr>
              <a:t>the Help Desk!</a:t>
            </a:r>
          </a:p>
          <a:p>
            <a:endParaRPr lang="en-US" sz="2800" b="1" i="1" dirty="0">
              <a:solidFill>
                <a:srgbClr val="C00000"/>
              </a:solidFill>
            </a:endParaRPr>
          </a:p>
          <a:p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-188008" y="5296631"/>
            <a:ext cx="27602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ALL</a:t>
            </a:r>
            <a:r>
              <a:rPr lang="en-US" sz="3200" b="1" dirty="0" smtClean="0"/>
              <a:t> Online Degrees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56698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11EDA31-73A1-6149-88F4-3494CE3AD68A}"/>
              </a:ext>
            </a:extLst>
          </p:cNvPr>
          <p:cNvSpPr/>
          <p:nvPr/>
        </p:nvSpPr>
        <p:spPr>
          <a:xfrm>
            <a:off x="73050" y="51853"/>
            <a:ext cx="8755066" cy="5934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lnSpc>
                <a:spcPts val="4319"/>
              </a:lnSpc>
            </a:pP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So, where does IT (UTO) fit into all of this?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ea typeface="DengXian" charset="-122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0416" y="1039660"/>
            <a:ext cx="1161841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</a:rPr>
              <a:t>I don’t know what I clicked on Canvas, but everything seems to be broken! </a:t>
            </a:r>
          </a:p>
          <a:p>
            <a:pPr algn="ctr"/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800" b="1" i="1" dirty="0" smtClean="0">
                <a:solidFill>
                  <a:schemeClr val="bg2">
                    <a:lumMod val="75000"/>
                  </a:schemeClr>
                </a:solidFill>
              </a:rPr>
              <a:t>Call the Help Desk!</a:t>
            </a:r>
          </a:p>
          <a:p>
            <a:endParaRPr lang="en-US" sz="2800" b="1" i="1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</a:rPr>
              <a:t>I tried to access my exam for the 5</a:t>
            </a:r>
            <a:r>
              <a:rPr lang="en-US" sz="2800" b="1" baseline="30000" dirty="0" smtClean="0">
                <a:solidFill>
                  <a:schemeClr val="bg2">
                    <a:lumMod val="75000"/>
                  </a:schemeClr>
                </a:solidFill>
              </a:rPr>
              <a:t>th</a:t>
            </a:r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</a:rPr>
              <a:t> time on </a:t>
            </a:r>
            <a:r>
              <a:rPr lang="en-US" sz="2800" b="1" dirty="0" err="1" smtClean="0">
                <a:solidFill>
                  <a:schemeClr val="bg2">
                    <a:lumMod val="75000"/>
                  </a:schemeClr>
                </a:solidFill>
              </a:rPr>
              <a:t>RPNow</a:t>
            </a:r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</a:rPr>
              <a:t>, but it isn’t working!</a:t>
            </a:r>
          </a:p>
          <a:p>
            <a:pPr algn="ctr"/>
            <a:r>
              <a:rPr lang="en-US" sz="2800" b="1" i="1" dirty="0" smtClean="0">
                <a:solidFill>
                  <a:schemeClr val="bg2">
                    <a:lumMod val="75000"/>
                  </a:schemeClr>
                </a:solidFill>
              </a:rPr>
              <a:t>Call </a:t>
            </a:r>
            <a:r>
              <a:rPr lang="en-US" sz="2800" b="1" i="1" dirty="0">
                <a:solidFill>
                  <a:schemeClr val="bg2">
                    <a:lumMod val="75000"/>
                  </a:schemeClr>
                </a:solidFill>
              </a:rPr>
              <a:t>the Help Desk</a:t>
            </a:r>
            <a:r>
              <a:rPr lang="en-US" sz="2800" b="1" i="1" dirty="0" smtClean="0">
                <a:solidFill>
                  <a:schemeClr val="bg2">
                    <a:lumMod val="75000"/>
                  </a:schemeClr>
                </a:solidFill>
              </a:rPr>
              <a:t>!</a:t>
            </a:r>
          </a:p>
          <a:p>
            <a:pPr algn="ctr"/>
            <a:endParaRPr lang="en-US" sz="2800" b="1" i="1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</a:rPr>
              <a:t>I have 7 Zoom accounts and want to merge all of them into one!</a:t>
            </a:r>
          </a:p>
          <a:p>
            <a:pPr algn="ctr"/>
            <a:r>
              <a:rPr lang="en-US" sz="2800" b="1" i="1" dirty="0" smtClean="0">
                <a:solidFill>
                  <a:schemeClr val="bg2">
                    <a:lumMod val="75000"/>
                  </a:schemeClr>
                </a:solidFill>
              </a:rPr>
              <a:t>Call </a:t>
            </a:r>
            <a:r>
              <a:rPr lang="en-US" sz="2800" b="1" i="1" dirty="0">
                <a:solidFill>
                  <a:schemeClr val="bg2">
                    <a:lumMod val="75000"/>
                  </a:schemeClr>
                </a:solidFill>
              </a:rPr>
              <a:t>the Help Desk!</a:t>
            </a:r>
          </a:p>
          <a:p>
            <a:endParaRPr lang="en-US" sz="2800" b="1" i="1" dirty="0">
              <a:solidFill>
                <a:srgbClr val="C00000"/>
              </a:solidFill>
            </a:endParaRPr>
          </a:p>
          <a:p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-188008" y="5296631"/>
            <a:ext cx="27602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ALL</a:t>
            </a:r>
            <a:r>
              <a:rPr lang="en-US" sz="3200" b="1" dirty="0" smtClean="0"/>
              <a:t> Online Degrees</a:t>
            </a:r>
            <a:endParaRPr lang="en-US" sz="3200" b="1" dirty="0"/>
          </a:p>
        </p:txBody>
      </p:sp>
      <p:sp>
        <p:nvSpPr>
          <p:cNvPr id="4" name="Right Arrow 3"/>
          <p:cNvSpPr/>
          <p:nvPr/>
        </p:nvSpPr>
        <p:spPr>
          <a:xfrm>
            <a:off x="2854295" y="5608776"/>
            <a:ext cx="1290415" cy="452927"/>
          </a:xfrm>
          <a:prstGeom prst="rightArrow">
            <a:avLst/>
          </a:prstGeom>
          <a:solidFill>
            <a:srgbClr val="990033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41020" y="5312018"/>
            <a:ext cx="2760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NEED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677095" y="5542851"/>
            <a:ext cx="2760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TECHNOLOGY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61535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11EDA31-73A1-6149-88F4-3494CE3AD68A}"/>
              </a:ext>
            </a:extLst>
          </p:cNvPr>
          <p:cNvSpPr/>
          <p:nvPr/>
        </p:nvSpPr>
        <p:spPr>
          <a:xfrm>
            <a:off x="73050" y="51853"/>
            <a:ext cx="8755066" cy="5934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lnSpc>
                <a:spcPts val="4319"/>
              </a:lnSpc>
            </a:pP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So, where does IT (UTO) fit into all of this?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ea typeface="DengXian" charset="-122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0416" y="1039660"/>
            <a:ext cx="1161841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</a:rPr>
              <a:t>I don’t know what I clicked on Canvas, but everything seems to be broken! </a:t>
            </a:r>
          </a:p>
          <a:p>
            <a:pPr algn="ctr"/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800" b="1" i="1" dirty="0" smtClean="0">
                <a:solidFill>
                  <a:schemeClr val="bg2">
                    <a:lumMod val="75000"/>
                  </a:schemeClr>
                </a:solidFill>
              </a:rPr>
              <a:t>Call the Help Desk!</a:t>
            </a:r>
          </a:p>
          <a:p>
            <a:endParaRPr lang="en-US" sz="2800" b="1" i="1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</a:rPr>
              <a:t>I tried to access my exam for the 5</a:t>
            </a:r>
            <a:r>
              <a:rPr lang="en-US" sz="2800" b="1" baseline="30000" dirty="0" smtClean="0">
                <a:solidFill>
                  <a:schemeClr val="bg2">
                    <a:lumMod val="75000"/>
                  </a:schemeClr>
                </a:solidFill>
              </a:rPr>
              <a:t>th</a:t>
            </a:r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</a:rPr>
              <a:t> time on </a:t>
            </a:r>
            <a:r>
              <a:rPr lang="en-US" sz="2800" b="1" dirty="0" err="1" smtClean="0">
                <a:solidFill>
                  <a:schemeClr val="bg2">
                    <a:lumMod val="75000"/>
                  </a:schemeClr>
                </a:solidFill>
              </a:rPr>
              <a:t>RPNow</a:t>
            </a:r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</a:rPr>
              <a:t>, but it isn’t working!</a:t>
            </a:r>
          </a:p>
          <a:p>
            <a:pPr algn="ctr"/>
            <a:r>
              <a:rPr lang="en-US" sz="2800" b="1" i="1" dirty="0" smtClean="0">
                <a:solidFill>
                  <a:schemeClr val="bg2">
                    <a:lumMod val="75000"/>
                  </a:schemeClr>
                </a:solidFill>
              </a:rPr>
              <a:t>Call </a:t>
            </a:r>
            <a:r>
              <a:rPr lang="en-US" sz="2800" b="1" i="1" dirty="0">
                <a:solidFill>
                  <a:schemeClr val="bg2">
                    <a:lumMod val="75000"/>
                  </a:schemeClr>
                </a:solidFill>
              </a:rPr>
              <a:t>the Help Desk</a:t>
            </a:r>
            <a:r>
              <a:rPr lang="en-US" sz="2800" b="1" i="1" dirty="0" smtClean="0">
                <a:solidFill>
                  <a:schemeClr val="bg2">
                    <a:lumMod val="75000"/>
                  </a:schemeClr>
                </a:solidFill>
              </a:rPr>
              <a:t>!</a:t>
            </a:r>
          </a:p>
          <a:p>
            <a:pPr algn="ctr"/>
            <a:endParaRPr lang="en-US" sz="2800" b="1" i="1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</a:rPr>
              <a:t>I have 7 Zoom accounts and want to merge all of them into one!</a:t>
            </a:r>
          </a:p>
          <a:p>
            <a:pPr algn="ctr"/>
            <a:r>
              <a:rPr lang="en-US" sz="2800" b="1" i="1" dirty="0" smtClean="0">
                <a:solidFill>
                  <a:schemeClr val="bg2">
                    <a:lumMod val="75000"/>
                  </a:schemeClr>
                </a:solidFill>
              </a:rPr>
              <a:t>Call </a:t>
            </a:r>
            <a:r>
              <a:rPr lang="en-US" sz="2800" b="1" i="1" dirty="0">
                <a:solidFill>
                  <a:schemeClr val="bg2">
                    <a:lumMod val="75000"/>
                  </a:schemeClr>
                </a:solidFill>
              </a:rPr>
              <a:t>the Help Desk!</a:t>
            </a:r>
          </a:p>
          <a:p>
            <a:endParaRPr lang="en-US" sz="2800" b="1" i="1" dirty="0">
              <a:solidFill>
                <a:srgbClr val="C00000"/>
              </a:solidFill>
            </a:endParaRPr>
          </a:p>
          <a:p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-188008" y="5296631"/>
            <a:ext cx="27602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ALL</a:t>
            </a:r>
            <a:r>
              <a:rPr lang="en-US" sz="3200" b="1" dirty="0" smtClean="0"/>
              <a:t> Online Degrees</a:t>
            </a:r>
            <a:endParaRPr lang="en-US" sz="3200" b="1" dirty="0"/>
          </a:p>
        </p:txBody>
      </p:sp>
      <p:sp>
        <p:nvSpPr>
          <p:cNvPr id="4" name="Right Arrow 3"/>
          <p:cNvSpPr/>
          <p:nvPr/>
        </p:nvSpPr>
        <p:spPr>
          <a:xfrm>
            <a:off x="2854295" y="5608776"/>
            <a:ext cx="1290415" cy="452927"/>
          </a:xfrm>
          <a:prstGeom prst="rightArrow">
            <a:avLst/>
          </a:prstGeom>
          <a:solidFill>
            <a:srgbClr val="990033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41020" y="5312018"/>
            <a:ext cx="2760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NEED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677095" y="5542851"/>
            <a:ext cx="2760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TECHNOLOGY</a:t>
            </a:r>
            <a:endParaRPr lang="en-US" sz="3200" b="1" dirty="0"/>
          </a:p>
        </p:txBody>
      </p:sp>
      <p:sp>
        <p:nvSpPr>
          <p:cNvPr id="8" name="Right Arrow 7"/>
          <p:cNvSpPr/>
          <p:nvPr/>
        </p:nvSpPr>
        <p:spPr>
          <a:xfrm>
            <a:off x="7843615" y="5608776"/>
            <a:ext cx="1290415" cy="452927"/>
          </a:xfrm>
          <a:prstGeom prst="rightArrow">
            <a:avLst/>
          </a:prstGeom>
          <a:solidFill>
            <a:srgbClr val="990033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324735" y="5293260"/>
            <a:ext cx="27602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990033"/>
                </a:solidFill>
              </a:rPr>
              <a:t>@ASU</a:t>
            </a:r>
          </a:p>
          <a:p>
            <a:pPr algn="ctr"/>
            <a:r>
              <a:rPr lang="en-US" sz="3200" b="1" dirty="0" smtClean="0">
                <a:solidFill>
                  <a:srgbClr val="990033"/>
                </a:solidFill>
              </a:rPr>
              <a:t>UTO (IT)</a:t>
            </a:r>
          </a:p>
        </p:txBody>
      </p:sp>
    </p:spTree>
    <p:extLst>
      <p:ext uri="{BB962C8B-B14F-4D97-AF65-F5344CB8AC3E}">
        <p14:creationId xmlns:p14="http://schemas.microsoft.com/office/powerpoint/2010/main" val="406785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78054" y="377725"/>
            <a:ext cx="10775859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Thank you for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your HARD WORK – we appreciate you!</a:t>
            </a:r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54" y="1768978"/>
            <a:ext cx="6160432" cy="41115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869" y="2245024"/>
            <a:ext cx="3790044" cy="8006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05" y="3824739"/>
            <a:ext cx="4075184" cy="139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4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7E5339C-F9B3-D347-99DE-DAF0A624B269}"/>
              </a:ext>
            </a:extLst>
          </p:cNvPr>
          <p:cNvSpPr/>
          <p:nvPr/>
        </p:nvSpPr>
        <p:spPr>
          <a:xfrm>
            <a:off x="7070710" y="6026250"/>
            <a:ext cx="5065130" cy="78694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1CDEC0-7EEF-244E-91B3-88555DDFC278}"/>
              </a:ext>
            </a:extLst>
          </p:cNvPr>
          <p:cNvSpPr/>
          <p:nvPr/>
        </p:nvSpPr>
        <p:spPr>
          <a:xfrm>
            <a:off x="7010471" y="6306952"/>
            <a:ext cx="641794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488315">
              <a:lnSpc>
                <a:spcPct val="150000"/>
              </a:lnSpc>
              <a:spcBef>
                <a:spcPts val="85"/>
              </a:spcBef>
            </a:pPr>
            <a:r>
              <a:rPr lang="en-US" sz="2200" b="1" spc="10" dirty="0" smtClean="0">
                <a:solidFill>
                  <a:srgbClr val="FFC000"/>
                </a:solidFill>
                <a:latin typeface="Helvetica" pitchFamily="2" charset="0"/>
                <a:cs typeface="HelveticaNeue-Light"/>
              </a:rPr>
              <a:t>with an on-campus </a:t>
            </a:r>
            <a:r>
              <a:rPr lang="en-US" sz="2200" b="1" spc="10" dirty="0">
                <a:solidFill>
                  <a:srgbClr val="FFC000"/>
                </a:solidFill>
                <a:latin typeface="Helvetica" pitchFamily="2" charset="0"/>
                <a:cs typeface="HelveticaNeue-Light"/>
              </a:rPr>
              <a:t>component</a:t>
            </a:r>
            <a:endParaRPr lang="en-US" sz="2200" b="1" dirty="0">
              <a:solidFill>
                <a:srgbClr val="FFC000"/>
              </a:solidFill>
              <a:latin typeface="Helvetica" pitchFamily="2" charset="0"/>
              <a:cs typeface="HelveticaNeue-Ligh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DA323B-A8F1-C748-B804-3E11B17FC437}"/>
              </a:ext>
            </a:extLst>
          </p:cNvPr>
          <p:cNvSpPr txBox="1"/>
          <p:nvPr/>
        </p:nvSpPr>
        <p:spPr>
          <a:xfrm>
            <a:off x="8440364" y="5564585"/>
            <a:ext cx="3921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Helvetica" pitchFamily="2" charset="0"/>
              </a:rPr>
              <a:t>Kepler Refugee Project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8A9E85-8CA8-DF4B-BD31-53F100FF107B}"/>
              </a:ext>
            </a:extLst>
          </p:cNvPr>
          <p:cNvSpPr txBox="1"/>
          <p:nvPr/>
        </p:nvSpPr>
        <p:spPr>
          <a:xfrm>
            <a:off x="8440364" y="5635835"/>
            <a:ext cx="3921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Helvetica" pitchFamily="2" charset="0"/>
              </a:rPr>
              <a:t>Kepler Refugee Project</a:t>
            </a:r>
          </a:p>
        </p:txBody>
      </p:sp>
      <p:pic>
        <p:nvPicPr>
          <p:cNvPr id="25" name="Picture 2" descr="https://brandguide.asu.edu/sites/default/files/endorsed/color/asu_edplus6_horiz_rgb_maroongold_150ppi.png">
            <a:extLst>
              <a:ext uri="{FF2B5EF4-FFF2-40B4-BE49-F238E27FC236}">
                <a16:creationId xmlns:a16="http://schemas.microsoft.com/office/drawing/2014/main" id="{453C81DB-0B1A-A34A-99A6-D9BB44906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56633" cy="129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bject 11">
            <a:extLst>
              <a:ext uri="{FF2B5EF4-FFF2-40B4-BE49-F238E27FC236}">
                <a16:creationId xmlns:a16="http://schemas.microsoft.com/office/drawing/2014/main" id="{EA12EDF3-9373-6A45-82B1-40F770A8CA67}"/>
              </a:ext>
            </a:extLst>
          </p:cNvPr>
          <p:cNvSpPr txBox="1"/>
          <p:nvPr/>
        </p:nvSpPr>
        <p:spPr>
          <a:xfrm>
            <a:off x="7126870" y="1240490"/>
            <a:ext cx="6208890" cy="5279009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663575">
              <a:lnSpc>
                <a:spcPts val="3600"/>
              </a:lnSpc>
              <a:spcBef>
                <a:spcPts val="65"/>
              </a:spcBef>
            </a:pPr>
            <a:r>
              <a:rPr sz="2200" spc="15" dirty="0">
                <a:latin typeface="Arial" panose="020B0604020202020204" pitchFamily="34" charset="0"/>
                <a:cs typeface="Arial" panose="020B0604020202020204" pitchFamily="34" charset="0"/>
              </a:rPr>
              <a:t>BS &amp; BAS </a:t>
            </a:r>
            <a:r>
              <a:rPr sz="2200" spc="10" dirty="0"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sz="2200" spc="-1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10" dirty="0"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  <a:endParaRPr lang="en-US" sz="2200" spc="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663575">
              <a:lnSpc>
                <a:spcPts val="3600"/>
              </a:lnSpc>
              <a:spcBef>
                <a:spcPts val="65"/>
              </a:spcBef>
            </a:pPr>
            <a:r>
              <a:rPr sz="2200" spc="25" dirty="0">
                <a:latin typeface="Arial" panose="020B0604020202020204" pitchFamily="34" charset="0"/>
                <a:cs typeface="Arial" panose="020B0604020202020204" pitchFamily="34" charset="0"/>
              </a:rPr>
              <a:t>MS </a:t>
            </a:r>
            <a:r>
              <a:rPr sz="2200" spc="10" dirty="0">
                <a:latin typeface="Arial" panose="020B0604020202020204" pitchFamily="34" charset="0"/>
                <a:cs typeface="Arial" panose="020B0604020202020204" pitchFamily="34" charset="0"/>
              </a:rPr>
              <a:t>Business </a:t>
            </a:r>
            <a:r>
              <a:rPr sz="2200" spc="15" dirty="0">
                <a:latin typeface="Arial" panose="020B0604020202020204" pitchFamily="34" charset="0"/>
                <a:cs typeface="Arial" panose="020B0604020202020204" pitchFamily="34" charset="0"/>
              </a:rPr>
              <a:t>Journalism</a:t>
            </a:r>
            <a:endParaRPr lang="en-US" sz="2200" spc="1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663575">
              <a:lnSpc>
                <a:spcPts val="3600"/>
              </a:lnSpc>
              <a:spcBef>
                <a:spcPts val="65"/>
              </a:spcBef>
            </a:pPr>
            <a:r>
              <a:rPr sz="2200" spc="25" dirty="0">
                <a:latin typeface="Arial" panose="020B0604020202020204" pitchFamily="34" charset="0"/>
                <a:cs typeface="Arial" panose="020B0604020202020204" pitchFamily="34" charset="0"/>
              </a:rPr>
              <a:t>MS </a:t>
            </a:r>
            <a:r>
              <a:rPr sz="2200" spc="10" dirty="0">
                <a:latin typeface="Arial" panose="020B0604020202020204" pitchFamily="34" charset="0"/>
                <a:cs typeface="Arial" panose="020B0604020202020204" pitchFamily="34" charset="0"/>
              </a:rPr>
              <a:t>Psychology</a:t>
            </a:r>
            <a:r>
              <a:rPr lang="en-US" sz="2200" spc="1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sz="2200" spc="0" dirty="0">
                <a:latin typeface="Arial" panose="020B0604020202020204" pitchFamily="34" charset="0"/>
                <a:cs typeface="Arial" panose="020B0604020202020204" pitchFamily="34" charset="0"/>
              </a:rPr>
              <a:t>Forensic</a:t>
            </a:r>
            <a:r>
              <a:rPr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10" dirty="0">
                <a:latin typeface="Arial" panose="020B0604020202020204" pitchFamily="34" charset="0"/>
                <a:cs typeface="Arial" panose="020B0604020202020204" pitchFamily="34" charset="0"/>
              </a:rPr>
              <a:t>Psychology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3600"/>
              </a:lnSpc>
              <a:spcBef>
                <a:spcPts val="620"/>
              </a:spcBef>
            </a:pPr>
            <a:r>
              <a:rPr sz="2200" spc="15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sz="2200" spc="1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sz="2200" spc="15" dirty="0">
                <a:latin typeface="Arial" panose="020B0604020202020204" pitchFamily="34" charset="0"/>
                <a:cs typeface="Arial" panose="020B0604020202020204" pitchFamily="34" charset="0"/>
              </a:rPr>
              <a:t>BS </a:t>
            </a:r>
            <a:r>
              <a:rPr sz="2200" spc="0" dirty="0">
                <a:latin typeface="Arial" panose="020B0604020202020204" pitchFamily="34" charset="0"/>
                <a:cs typeface="Arial" panose="020B0604020202020204" pitchFamily="34" charset="0"/>
              </a:rPr>
              <a:t>Forensic</a:t>
            </a:r>
            <a:r>
              <a:rPr sz="22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200" spc="10" dirty="0">
                <a:latin typeface="Arial" panose="020B0604020202020204" pitchFamily="34" charset="0"/>
                <a:cs typeface="Arial" panose="020B0604020202020204" pitchFamily="34" charset="0"/>
              </a:rPr>
              <a:t>Psychology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1485265">
              <a:lnSpc>
                <a:spcPts val="3600"/>
              </a:lnSpc>
              <a:spcBef>
                <a:spcPts val="85"/>
              </a:spcBef>
            </a:pPr>
            <a:r>
              <a:rPr sz="2200" spc="15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sz="2200" spc="10" dirty="0">
                <a:latin typeface="Arial" panose="020B0604020202020204" pitchFamily="34" charset="0"/>
                <a:cs typeface="Arial" panose="020B0604020202020204" pitchFamily="34" charset="0"/>
              </a:rPr>
              <a:t>Business</a:t>
            </a:r>
            <a:r>
              <a:rPr lang="en-US" sz="2200" spc="1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sz="2200" spc="10" dirty="0">
                <a:latin typeface="Arial" panose="020B0604020202020204" pitchFamily="34" charset="0"/>
                <a:cs typeface="Arial" panose="020B0604020202020204" pitchFamily="34" charset="0"/>
              </a:rPr>
              <a:t>Corporate  Accounting</a:t>
            </a:r>
            <a:endParaRPr lang="en-US" sz="2200" spc="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1090930">
              <a:lnSpc>
                <a:spcPts val="3600"/>
              </a:lnSpc>
              <a:spcBef>
                <a:spcPts val="90"/>
              </a:spcBef>
            </a:pPr>
            <a:r>
              <a:rPr lang="en-US" sz="2200" spc="25" dirty="0"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r>
              <a:rPr lang="en-US" sz="22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10" dirty="0"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r>
              <a:rPr lang="en-US" sz="22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10" dirty="0">
                <a:latin typeface="Arial" panose="020B0604020202020204" pitchFamily="34" charset="0"/>
                <a:cs typeface="Arial" panose="020B0604020202020204" pitchFamily="34" charset="0"/>
              </a:rPr>
              <a:t>Security</a:t>
            </a:r>
          </a:p>
          <a:p>
            <a:pPr marL="12700" marR="1090930">
              <a:lnSpc>
                <a:spcPts val="3600"/>
              </a:lnSpc>
              <a:spcBef>
                <a:spcPts val="90"/>
              </a:spcBef>
            </a:pPr>
            <a:r>
              <a:rPr lang="en-US" sz="2200" spc="15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200" spc="10" dirty="0"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r>
              <a:rPr lang="en-US" sz="22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10" dirty="0"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</a:p>
          <a:p>
            <a:pPr marL="12700" marR="1090930">
              <a:lnSpc>
                <a:spcPts val="3600"/>
              </a:lnSpc>
              <a:spcBef>
                <a:spcPts val="90"/>
              </a:spcBef>
            </a:pPr>
            <a:r>
              <a:rPr lang="en-US" sz="2200" spc="5" dirty="0"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US" sz="2200" spc="10" dirty="0">
                <a:latin typeface="Arial" panose="020B0604020202020204" pitchFamily="34" charset="0"/>
                <a:cs typeface="Arial" panose="020B0604020202020204" pitchFamily="34" charset="0"/>
              </a:rPr>
              <a:t>Masters </a:t>
            </a:r>
            <a:r>
              <a:rPr lang="en-US" sz="2200" spc="5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200" spc="10" dirty="0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  <a:r>
              <a:rPr lang="en-US" sz="220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5" dirty="0">
                <a:latin typeface="Arial" panose="020B0604020202020204" pitchFamily="34" charset="0"/>
                <a:cs typeface="Arial" panose="020B0604020202020204" pitchFamily="34" charset="0"/>
              </a:rPr>
              <a:t>(7 programs)</a:t>
            </a:r>
          </a:p>
          <a:p>
            <a:pPr marL="12700" marR="1090930">
              <a:lnSpc>
                <a:spcPts val="3600"/>
              </a:lnSpc>
              <a:spcBef>
                <a:spcPts val="90"/>
              </a:spcBef>
            </a:pPr>
            <a:r>
              <a:rPr lang="en-US" sz="2200" spc="25" dirty="0">
                <a:latin typeface="Arial" panose="020B0604020202020204" pitchFamily="34" charset="0"/>
                <a:cs typeface="Arial" panose="020B0604020202020204" pitchFamily="34" charset="0"/>
              </a:rPr>
              <a:t>MBA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488315">
              <a:lnSpc>
                <a:spcPts val="3600"/>
              </a:lnSpc>
              <a:spcBef>
                <a:spcPts val="85"/>
              </a:spcBef>
            </a:pPr>
            <a:endParaRPr lang="en-US" sz="2200" b="1" spc="15" dirty="0" smtClean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488315">
              <a:lnSpc>
                <a:spcPts val="3600"/>
              </a:lnSpc>
              <a:spcBef>
                <a:spcPts val="85"/>
              </a:spcBef>
            </a:pPr>
            <a:r>
              <a:rPr lang="en-US" sz="2200" b="1" spc="15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 </a:t>
            </a:r>
            <a:r>
              <a:rPr lang="en-US" sz="2200" b="1" spc="5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2200" b="1" spc="-25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spc="1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Biochemistry – ONLY DEGREE</a:t>
            </a:r>
            <a:endParaRPr lang="en-US" sz="2200" b="1" spc="1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object 2">
            <a:extLst>
              <a:ext uri="{FF2B5EF4-FFF2-40B4-BE49-F238E27FC236}">
                <a16:creationId xmlns:a16="http://schemas.microsoft.com/office/drawing/2014/main" id="{4A637F08-576D-2446-B55C-76FF3210CBED}"/>
              </a:ext>
            </a:extLst>
          </p:cNvPr>
          <p:cNvSpPr/>
          <p:nvPr/>
        </p:nvSpPr>
        <p:spPr>
          <a:xfrm>
            <a:off x="8711475" y="88811"/>
            <a:ext cx="2045426" cy="518827"/>
          </a:xfrm>
          <a:custGeom>
            <a:avLst/>
            <a:gdLst/>
            <a:ahLst/>
            <a:cxnLst/>
            <a:rect l="l" t="t" r="r" b="b"/>
            <a:pathLst>
              <a:path w="2576195" h="963930">
                <a:moveTo>
                  <a:pt x="0" y="0"/>
                </a:moveTo>
                <a:lnTo>
                  <a:pt x="2575654" y="0"/>
                </a:lnTo>
                <a:lnTo>
                  <a:pt x="2575654" y="963319"/>
                </a:lnTo>
                <a:lnTo>
                  <a:pt x="0" y="96331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">
            <a:extLst>
              <a:ext uri="{FF2B5EF4-FFF2-40B4-BE49-F238E27FC236}">
                <a16:creationId xmlns:a16="http://schemas.microsoft.com/office/drawing/2014/main" id="{7210753F-CCF5-F945-A961-8EBC910AF51E}"/>
              </a:ext>
            </a:extLst>
          </p:cNvPr>
          <p:cNvSpPr txBox="1"/>
          <p:nvPr/>
        </p:nvSpPr>
        <p:spPr>
          <a:xfrm>
            <a:off x="8933635" y="88811"/>
            <a:ext cx="2129155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chemeClr val="bg1"/>
                </a:solidFill>
                <a:latin typeface="Helvetica Neue"/>
                <a:cs typeface="Helvetica Neue"/>
              </a:rPr>
              <a:t>Fall</a:t>
            </a:r>
            <a:r>
              <a:rPr sz="3200" b="1" spc="-65" dirty="0">
                <a:solidFill>
                  <a:schemeClr val="bg1"/>
                </a:solidFill>
                <a:latin typeface="Helvetica Neue"/>
                <a:cs typeface="Helvetica Neue"/>
              </a:rPr>
              <a:t> </a:t>
            </a:r>
            <a:r>
              <a:rPr sz="3200" b="1" dirty="0">
                <a:solidFill>
                  <a:schemeClr val="bg1"/>
                </a:solidFill>
                <a:latin typeface="Helvetica Neue"/>
                <a:cs typeface="Helvetica Neue"/>
              </a:rPr>
              <a:t>2017</a:t>
            </a:r>
            <a:endParaRPr sz="32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37" name="object 19">
            <a:extLst>
              <a:ext uri="{FF2B5EF4-FFF2-40B4-BE49-F238E27FC236}">
                <a16:creationId xmlns:a16="http://schemas.microsoft.com/office/drawing/2014/main" id="{C534157B-BB09-D849-83C7-8C48EFDF0A72}"/>
              </a:ext>
            </a:extLst>
          </p:cNvPr>
          <p:cNvSpPr txBox="1"/>
          <p:nvPr/>
        </p:nvSpPr>
        <p:spPr>
          <a:xfrm>
            <a:off x="9923541" y="607638"/>
            <a:ext cx="846455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pc="0" dirty="0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20">
            <a:extLst>
              <a:ext uri="{FF2B5EF4-FFF2-40B4-BE49-F238E27FC236}">
                <a16:creationId xmlns:a16="http://schemas.microsoft.com/office/drawing/2014/main" id="{3FBF9A22-5FDF-AB42-A802-2D8F0B886E47}"/>
              </a:ext>
            </a:extLst>
          </p:cNvPr>
          <p:cNvSpPr txBox="1"/>
          <p:nvPr/>
        </p:nvSpPr>
        <p:spPr>
          <a:xfrm>
            <a:off x="8920664" y="-45888"/>
            <a:ext cx="2531959" cy="14331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800" b="1" spc="1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sz="9200" b="1" spc="-9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0" dirty="0">
                <a:latin typeface="Arial" panose="020B0604020202020204" pitchFamily="34" charset="0"/>
                <a:cs typeface="Arial" panose="020B0604020202020204" pitchFamily="34" charset="0"/>
              </a:rPr>
              <a:t>programs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2D213D-38E3-274B-8530-271C7D7E8D61}"/>
              </a:ext>
            </a:extLst>
          </p:cNvPr>
          <p:cNvSpPr txBox="1"/>
          <p:nvPr/>
        </p:nvSpPr>
        <p:spPr>
          <a:xfrm>
            <a:off x="3947787" y="3895655"/>
            <a:ext cx="3126442" cy="122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69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 </a:t>
            </a:r>
            <a:r>
              <a:rPr lang="en-US" sz="2800" b="1" dirty="0" err="1">
                <a:solidFill>
                  <a:srgbClr val="F69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Regier</a:t>
            </a:r>
            <a:endParaRPr lang="en-US" sz="2800" b="1" dirty="0">
              <a:solidFill>
                <a:srgbClr val="F69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4000"/>
              </a:lnSpc>
            </a:pPr>
            <a:r>
              <a:rPr lang="en-US" sz="2800" b="1" dirty="0">
                <a:solidFill>
                  <a:srgbClr val="F69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Dean &amp; CEO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47E29B-B7A0-504F-A5D7-5045BC5F5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4567" y="1387307"/>
            <a:ext cx="1689100" cy="25019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4746FC0-90B6-1A4C-AD5D-53A98021ABA6}"/>
              </a:ext>
            </a:extLst>
          </p:cNvPr>
          <p:cNvSpPr txBox="1"/>
          <p:nvPr/>
        </p:nvSpPr>
        <p:spPr>
          <a:xfrm>
            <a:off x="119218" y="1101005"/>
            <a:ext cx="5637998" cy="5029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52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&gt; 350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Employees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552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Instructional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552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Project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552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Academic Advising</a:t>
            </a:r>
          </a:p>
          <a:p>
            <a:pPr>
              <a:lnSpc>
                <a:spcPts val="552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Student Services</a:t>
            </a:r>
          </a:p>
          <a:p>
            <a:pPr>
              <a:lnSpc>
                <a:spcPts val="552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Quality Control</a:t>
            </a:r>
          </a:p>
          <a:p>
            <a:pPr>
              <a:lnSpc>
                <a:spcPts val="552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Student Success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Coaches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71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4CE5074-4A9F-B34A-A7EB-E8F6127D604A}"/>
              </a:ext>
            </a:extLst>
          </p:cNvPr>
          <p:cNvSpPr txBox="1"/>
          <p:nvPr/>
        </p:nvSpPr>
        <p:spPr>
          <a:xfrm>
            <a:off x="184120" y="1087509"/>
            <a:ext cx="4451796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In-state Tuition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Fees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~$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10,800/year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Eight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14-week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Sessions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B73E3B-B09A-294E-A979-514A68E77549}"/>
              </a:ext>
            </a:extLst>
          </p:cNvPr>
          <p:cNvSpPr txBox="1"/>
          <p:nvPr/>
        </p:nvSpPr>
        <p:spPr>
          <a:xfrm>
            <a:off x="6389647" y="1087509"/>
            <a:ext cx="5635573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Online Tuition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Fees </a:t>
            </a:r>
          </a:p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~$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11,000 /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Nineteen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7-week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Sessions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D75F6D-EAE2-6C40-81F0-60A9AA58FB46}"/>
              </a:ext>
            </a:extLst>
          </p:cNvPr>
          <p:cNvSpPr/>
          <p:nvPr/>
        </p:nvSpPr>
        <p:spPr>
          <a:xfrm>
            <a:off x="6389648" y="105725"/>
            <a:ext cx="5642513" cy="62330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11">
            <a:extLst>
              <a:ext uri="{FF2B5EF4-FFF2-40B4-BE49-F238E27FC236}">
                <a16:creationId xmlns:a16="http://schemas.microsoft.com/office/drawing/2014/main" id="{C37CDAA3-CE35-6E45-A16B-C9E27331ED90}"/>
              </a:ext>
            </a:extLst>
          </p:cNvPr>
          <p:cNvSpPr txBox="1"/>
          <p:nvPr/>
        </p:nvSpPr>
        <p:spPr>
          <a:xfrm>
            <a:off x="6624470" y="8483"/>
            <a:ext cx="5675325" cy="675506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488315" algn="ctr">
              <a:lnSpc>
                <a:spcPct val="150000"/>
              </a:lnSpc>
              <a:spcBef>
                <a:spcPts val="85"/>
              </a:spcBef>
            </a:pPr>
            <a:r>
              <a:rPr lang="en-US" sz="3200" b="1" spc="15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BS </a:t>
            </a:r>
            <a:r>
              <a:rPr lang="en-US" sz="3200" b="1" spc="5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3200" b="1" spc="-25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1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Biochemistry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96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2AF1D33-9A62-104E-B536-62846207F277}"/>
              </a:ext>
            </a:extLst>
          </p:cNvPr>
          <p:cNvSpPr txBox="1"/>
          <p:nvPr/>
        </p:nvSpPr>
        <p:spPr>
          <a:xfrm>
            <a:off x="184120" y="2399089"/>
            <a:ext cx="6164923" cy="397031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1: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English &amp; Composition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Calculus I &amp; 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General Chemistry with Labs I &amp; 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Social Science or Humanities Electives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2: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General Physics with Labs I &amp; 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Organic Chemistry I &amp; 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Social Science or Humanities Electives or Science Electives (example: Anatomy &amp; Physiology I &amp; II)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Summer 2: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Organic Chemistry Labs I &amp; 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9D19F2-49B6-924F-91F3-0CD8B2F7017B}"/>
              </a:ext>
            </a:extLst>
          </p:cNvPr>
          <p:cNvSpPr txBox="1"/>
          <p:nvPr/>
        </p:nvSpPr>
        <p:spPr>
          <a:xfrm>
            <a:off x="6300006" y="2399089"/>
            <a:ext cx="5725214" cy="397031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3: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General Biology with Labs I &amp; 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Physical Chemistry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Biophysical Chemistry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Upper Division Electives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4: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Biochemistry I &amp; 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Upper Division Biology Courses (examples: Cell Biology, Genetics, Animal Physiology)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Upper Division Chemistry or Biochemistry Courses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Summer 4: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Biochemistry Lab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D75F6D-EAE2-6C40-81F0-60A9AA58FB46}"/>
              </a:ext>
            </a:extLst>
          </p:cNvPr>
          <p:cNvSpPr/>
          <p:nvPr/>
        </p:nvSpPr>
        <p:spPr>
          <a:xfrm>
            <a:off x="6389648" y="105725"/>
            <a:ext cx="5642513" cy="62330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11">
            <a:extLst>
              <a:ext uri="{FF2B5EF4-FFF2-40B4-BE49-F238E27FC236}">
                <a16:creationId xmlns:a16="http://schemas.microsoft.com/office/drawing/2014/main" id="{C37CDAA3-CE35-6E45-A16B-C9E27331ED90}"/>
              </a:ext>
            </a:extLst>
          </p:cNvPr>
          <p:cNvSpPr txBox="1"/>
          <p:nvPr/>
        </p:nvSpPr>
        <p:spPr>
          <a:xfrm>
            <a:off x="6624470" y="8483"/>
            <a:ext cx="5675325" cy="675506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488315" algn="ctr">
              <a:lnSpc>
                <a:spcPct val="150000"/>
              </a:lnSpc>
              <a:spcBef>
                <a:spcPts val="85"/>
              </a:spcBef>
            </a:pPr>
            <a:r>
              <a:rPr lang="en-US" sz="3200" b="1" spc="15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BS </a:t>
            </a:r>
            <a:r>
              <a:rPr lang="en-US" sz="3200" b="1" spc="5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3200" b="1" spc="-25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1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Biochemistry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CE5074-4A9F-B34A-A7EB-E8F6127D604A}"/>
              </a:ext>
            </a:extLst>
          </p:cNvPr>
          <p:cNvSpPr txBox="1"/>
          <p:nvPr/>
        </p:nvSpPr>
        <p:spPr>
          <a:xfrm>
            <a:off x="184120" y="1087509"/>
            <a:ext cx="4451796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In-state Tuition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Fees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~$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10,800/year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Eight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14-week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Sessions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B73E3B-B09A-294E-A979-514A68E77549}"/>
              </a:ext>
            </a:extLst>
          </p:cNvPr>
          <p:cNvSpPr txBox="1"/>
          <p:nvPr/>
        </p:nvSpPr>
        <p:spPr>
          <a:xfrm>
            <a:off x="6389647" y="1087509"/>
            <a:ext cx="5635573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Online Tuition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Fees </a:t>
            </a:r>
          </a:p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~$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11,000 /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Nineteen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7-week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Sessions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4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2AF1D33-9A62-104E-B536-62846207F277}"/>
              </a:ext>
            </a:extLst>
          </p:cNvPr>
          <p:cNvSpPr txBox="1"/>
          <p:nvPr/>
        </p:nvSpPr>
        <p:spPr>
          <a:xfrm>
            <a:off x="184120" y="2399089"/>
            <a:ext cx="6164923" cy="397031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1: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English &amp; Composition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Calculus I &amp; 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General Chemistry with Labs I &amp; 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Social Science or Humanities Electives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2: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General Physics with Labs I &amp; 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Organic Chemistry I &amp; 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Social Science or Humanities Electives or Science Electives (example: Anatomy &amp; Physiology I &amp; II)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Summer 2: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Organic Chemistry Labs I &amp; 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9D19F2-49B6-924F-91F3-0CD8B2F7017B}"/>
              </a:ext>
            </a:extLst>
          </p:cNvPr>
          <p:cNvSpPr txBox="1"/>
          <p:nvPr/>
        </p:nvSpPr>
        <p:spPr>
          <a:xfrm>
            <a:off x="6300006" y="2399089"/>
            <a:ext cx="5725214" cy="397031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3: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General Biology with Labs I &amp; 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Physical Chemistry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Biophysical Chemistry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Upper Division Electives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4: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Biochemistry I &amp; 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Upper Division Biology Courses (examples: Cell Biology, Genetics, Animal Physiology)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Upper Division Chemistry or Biochemistry Courses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Summer 4: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Biochemistry Lab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D75F6D-EAE2-6C40-81F0-60A9AA58FB46}"/>
              </a:ext>
            </a:extLst>
          </p:cNvPr>
          <p:cNvSpPr/>
          <p:nvPr/>
        </p:nvSpPr>
        <p:spPr>
          <a:xfrm>
            <a:off x="6389648" y="105725"/>
            <a:ext cx="5642513" cy="62330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11">
            <a:extLst>
              <a:ext uri="{FF2B5EF4-FFF2-40B4-BE49-F238E27FC236}">
                <a16:creationId xmlns:a16="http://schemas.microsoft.com/office/drawing/2014/main" id="{C37CDAA3-CE35-6E45-A16B-C9E27331ED90}"/>
              </a:ext>
            </a:extLst>
          </p:cNvPr>
          <p:cNvSpPr txBox="1"/>
          <p:nvPr/>
        </p:nvSpPr>
        <p:spPr>
          <a:xfrm>
            <a:off x="6624470" y="8483"/>
            <a:ext cx="5675325" cy="675506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488315" algn="ctr">
              <a:lnSpc>
                <a:spcPct val="150000"/>
              </a:lnSpc>
              <a:spcBef>
                <a:spcPts val="85"/>
              </a:spcBef>
            </a:pPr>
            <a:r>
              <a:rPr lang="en-US" sz="3200" b="1" spc="15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BS </a:t>
            </a:r>
            <a:r>
              <a:rPr lang="en-US" sz="3200" b="1" spc="5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3200" b="1" spc="-25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1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Biochemistry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CE5074-4A9F-B34A-A7EB-E8F6127D604A}"/>
              </a:ext>
            </a:extLst>
          </p:cNvPr>
          <p:cNvSpPr txBox="1"/>
          <p:nvPr/>
        </p:nvSpPr>
        <p:spPr>
          <a:xfrm>
            <a:off x="184120" y="1087509"/>
            <a:ext cx="4451796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In-state Tuition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Fees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~$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10,800/year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Eight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14-week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Sessions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B73E3B-B09A-294E-A979-514A68E77549}"/>
              </a:ext>
            </a:extLst>
          </p:cNvPr>
          <p:cNvSpPr txBox="1"/>
          <p:nvPr/>
        </p:nvSpPr>
        <p:spPr>
          <a:xfrm>
            <a:off x="6389647" y="1087509"/>
            <a:ext cx="5635573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Online Tuition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Fees </a:t>
            </a:r>
          </a:p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~$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11,000 /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Nineteen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7-week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Sessions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14153" y="3574473"/>
            <a:ext cx="10000211" cy="1323439"/>
          </a:xfrm>
          <a:prstGeom prst="rect">
            <a:avLst/>
          </a:prstGeom>
          <a:solidFill>
            <a:schemeClr val="bg2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Identical Major Map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for both </a:t>
            </a:r>
          </a:p>
          <a:p>
            <a:pPr algn="ctr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On-Campus and Online Students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79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650" y="39619"/>
            <a:ext cx="12004618" cy="119519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lnSpc>
                <a:spcPts val="4319"/>
              </a:lnSpc>
            </a:pPr>
            <a:r>
              <a:rPr lang="en-US" sz="3000" b="1" dirty="0" smtClean="0"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On-Campus </a:t>
            </a:r>
            <a:r>
              <a:rPr lang="en-US" sz="3000" b="1" dirty="0"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L</a:t>
            </a:r>
            <a:r>
              <a:rPr lang="en-US" sz="3000" b="1" dirty="0" smtClean="0"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ab </a:t>
            </a:r>
            <a:r>
              <a:rPr lang="en-US" sz="3000" b="1" dirty="0"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C</a:t>
            </a:r>
            <a:r>
              <a:rPr lang="en-US" sz="3000" b="1" dirty="0" smtClean="0"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ourses for ONLINE STUDENTS</a:t>
            </a:r>
          </a:p>
          <a:p>
            <a:pPr>
              <a:lnSpc>
                <a:spcPts val="4319"/>
              </a:lnSpc>
            </a:pPr>
            <a:r>
              <a:rPr lang="en-US" sz="3000" b="1" dirty="0" smtClean="0"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TWO </a:t>
            </a:r>
            <a:r>
              <a:rPr lang="en-US" sz="3000" b="1" dirty="0"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Semesters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 of 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Organic 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Chemistry Lab 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Courses 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IN 7 DAYS</a:t>
            </a:r>
            <a:r>
              <a:rPr lang="en-US" sz="3000" b="1" dirty="0" smtClean="0">
                <a:solidFill>
                  <a:srgbClr val="FF0000"/>
                </a:solidFill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!</a:t>
            </a:r>
            <a:endParaRPr lang="en-US" sz="3000" b="1" i="1" dirty="0">
              <a:solidFill>
                <a:srgbClr val="FF0000"/>
              </a:solidFill>
              <a:latin typeface="Arial" panose="020B0604020202020204" pitchFamily="34" charset="0"/>
              <a:ea typeface="DengXian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56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E238262-7753-834C-9485-4D43B6CDB56D}"/>
              </a:ext>
            </a:extLst>
          </p:cNvPr>
          <p:cNvCxnSpPr>
            <a:cxnSpLocks/>
          </p:cNvCxnSpPr>
          <p:nvPr/>
        </p:nvCxnSpPr>
        <p:spPr>
          <a:xfrm>
            <a:off x="2423131" y="1725444"/>
            <a:ext cx="1623309" cy="0"/>
          </a:xfrm>
          <a:prstGeom prst="line">
            <a:avLst/>
          </a:prstGeom>
          <a:ln w="355600">
            <a:solidFill>
              <a:srgbClr val="A62C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69897" y="1839359"/>
            <a:ext cx="11924139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Sa Su Mo Tu We Th</a:t>
            </a:r>
            <a:r>
              <a:rPr lang="en-US" sz="1200" b="1" dirty="0">
                <a:solidFill>
                  <a:srgbClr val="FFC000"/>
                </a:solidFill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 Fr Sa Su</a:t>
            </a: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779520" y="1725444"/>
            <a:ext cx="1643611" cy="0"/>
          </a:xfrm>
          <a:prstGeom prst="line">
            <a:avLst/>
          </a:prstGeom>
          <a:ln w="3556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367891" y="1725444"/>
            <a:ext cx="415901" cy="0"/>
          </a:xfrm>
          <a:prstGeom prst="line">
            <a:avLst/>
          </a:prstGeom>
          <a:ln w="3556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6CD3E8C-E368-9047-8C00-4334D5083632}"/>
              </a:ext>
            </a:extLst>
          </p:cNvPr>
          <p:cNvCxnSpPr>
            <a:cxnSpLocks/>
          </p:cNvCxnSpPr>
          <p:nvPr/>
        </p:nvCxnSpPr>
        <p:spPr>
          <a:xfrm>
            <a:off x="4054986" y="1725444"/>
            <a:ext cx="462127" cy="0"/>
          </a:xfrm>
          <a:prstGeom prst="line">
            <a:avLst/>
          </a:prstGeom>
          <a:ln w="3556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75247" y="1536254"/>
            <a:ext cx="8545" cy="521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213600" y="1544018"/>
            <a:ext cx="8545" cy="521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730015" y="1536254"/>
            <a:ext cx="8545" cy="521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168343" y="1536254"/>
            <a:ext cx="8545" cy="521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746586" y="1536254"/>
            <a:ext cx="8545" cy="521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234326" y="1536254"/>
            <a:ext cx="8545" cy="521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619613" y="1536254"/>
            <a:ext cx="8545" cy="521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046440" y="1536254"/>
            <a:ext cx="8545" cy="521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08568" y="1536254"/>
            <a:ext cx="8545" cy="521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0607190-33F4-7040-9593-03E06ECF068A}"/>
              </a:ext>
            </a:extLst>
          </p:cNvPr>
          <p:cNvCxnSpPr/>
          <p:nvPr/>
        </p:nvCxnSpPr>
        <p:spPr>
          <a:xfrm>
            <a:off x="4918350" y="1536254"/>
            <a:ext cx="8545" cy="521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A979A3C-44A3-AA4D-9E0D-B277BEEB61F7}"/>
              </a:ext>
            </a:extLst>
          </p:cNvPr>
          <p:cNvCxnSpPr/>
          <p:nvPr/>
        </p:nvCxnSpPr>
        <p:spPr>
          <a:xfrm>
            <a:off x="5356703" y="1544018"/>
            <a:ext cx="8545" cy="521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D8354CA-6686-B548-BB6F-5DA44F000142}"/>
              </a:ext>
            </a:extLst>
          </p:cNvPr>
          <p:cNvCxnSpPr/>
          <p:nvPr/>
        </p:nvCxnSpPr>
        <p:spPr>
          <a:xfrm>
            <a:off x="5916282" y="1536254"/>
            <a:ext cx="8545" cy="521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74D7391-FBF6-E345-A4A6-8551480A9EF9}"/>
              </a:ext>
            </a:extLst>
          </p:cNvPr>
          <p:cNvCxnSpPr/>
          <p:nvPr/>
        </p:nvCxnSpPr>
        <p:spPr>
          <a:xfrm>
            <a:off x="6376201" y="1536254"/>
            <a:ext cx="8545" cy="521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073CC8F-A91C-1946-9254-A977BA197109}"/>
              </a:ext>
            </a:extLst>
          </p:cNvPr>
          <p:cNvCxnSpPr/>
          <p:nvPr/>
        </p:nvCxnSpPr>
        <p:spPr>
          <a:xfrm>
            <a:off x="6938685" y="1536254"/>
            <a:ext cx="8545" cy="521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E79C91F-CA1E-DE46-9BEA-0911E104590C}"/>
              </a:ext>
            </a:extLst>
          </p:cNvPr>
          <p:cNvCxnSpPr/>
          <p:nvPr/>
        </p:nvCxnSpPr>
        <p:spPr>
          <a:xfrm>
            <a:off x="7377428" y="1536254"/>
            <a:ext cx="8545" cy="521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CA0BBF4-AC90-794E-9C35-82B2DA0A67E4}"/>
              </a:ext>
            </a:extLst>
          </p:cNvPr>
          <p:cNvCxnSpPr/>
          <p:nvPr/>
        </p:nvCxnSpPr>
        <p:spPr>
          <a:xfrm>
            <a:off x="7762716" y="1536254"/>
            <a:ext cx="8545" cy="521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F224224-4104-2C40-96BA-6F2AD70A2D6F}"/>
              </a:ext>
            </a:extLst>
          </p:cNvPr>
          <p:cNvCxnSpPr/>
          <p:nvPr/>
        </p:nvCxnSpPr>
        <p:spPr>
          <a:xfrm>
            <a:off x="8189543" y="1536254"/>
            <a:ext cx="8545" cy="521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890FA50-0588-AA45-BA36-1DC569F9E42D}"/>
              </a:ext>
            </a:extLst>
          </p:cNvPr>
          <p:cNvCxnSpPr/>
          <p:nvPr/>
        </p:nvCxnSpPr>
        <p:spPr>
          <a:xfrm>
            <a:off x="8651670" y="1536254"/>
            <a:ext cx="8545" cy="521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E657DF8C-747C-874D-9A04-A738888DC5EF}"/>
              </a:ext>
            </a:extLst>
          </p:cNvPr>
          <p:cNvCxnSpPr/>
          <p:nvPr/>
        </p:nvCxnSpPr>
        <p:spPr>
          <a:xfrm>
            <a:off x="9057494" y="1536254"/>
            <a:ext cx="8545" cy="521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9B3A2938-8B0F-7F45-BDD3-337089D3773B}"/>
              </a:ext>
            </a:extLst>
          </p:cNvPr>
          <p:cNvCxnSpPr/>
          <p:nvPr/>
        </p:nvCxnSpPr>
        <p:spPr>
          <a:xfrm>
            <a:off x="9484322" y="1536254"/>
            <a:ext cx="8545" cy="521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F4B2563-31AA-CA4A-91E2-75CCCD03378C}"/>
              </a:ext>
            </a:extLst>
          </p:cNvPr>
          <p:cNvCxnSpPr/>
          <p:nvPr/>
        </p:nvCxnSpPr>
        <p:spPr>
          <a:xfrm>
            <a:off x="9946449" y="1536254"/>
            <a:ext cx="8545" cy="521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9E8EAA2-E368-C24E-8F06-799D988973DE}"/>
              </a:ext>
            </a:extLst>
          </p:cNvPr>
          <p:cNvCxnSpPr/>
          <p:nvPr/>
        </p:nvCxnSpPr>
        <p:spPr>
          <a:xfrm>
            <a:off x="10417072" y="1536254"/>
            <a:ext cx="8545" cy="521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9153D838-DA65-6C4F-A4A9-83FC428D5169}"/>
              </a:ext>
            </a:extLst>
          </p:cNvPr>
          <p:cNvCxnSpPr/>
          <p:nvPr/>
        </p:nvCxnSpPr>
        <p:spPr>
          <a:xfrm>
            <a:off x="10843899" y="1536254"/>
            <a:ext cx="8545" cy="521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8BF85EAD-0A59-D74D-8077-1B3D1DCC1D63}"/>
              </a:ext>
            </a:extLst>
          </p:cNvPr>
          <p:cNvCxnSpPr/>
          <p:nvPr/>
        </p:nvCxnSpPr>
        <p:spPr>
          <a:xfrm>
            <a:off x="11306026" y="1536254"/>
            <a:ext cx="8545" cy="521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EBD8B7A-BCBC-AF4D-A2A8-8404C8B780B1}"/>
              </a:ext>
            </a:extLst>
          </p:cNvPr>
          <p:cNvCxnSpPr/>
          <p:nvPr/>
        </p:nvCxnSpPr>
        <p:spPr>
          <a:xfrm>
            <a:off x="11725277" y="1536254"/>
            <a:ext cx="8545" cy="5212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B334B5C7-F813-FC45-871B-C9DDF7136E5E}"/>
              </a:ext>
            </a:extLst>
          </p:cNvPr>
          <p:cNvSpPr/>
          <p:nvPr/>
        </p:nvSpPr>
        <p:spPr>
          <a:xfrm>
            <a:off x="9911150" y="1876113"/>
            <a:ext cx="2217318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Lab Reports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CC99E71-1A94-A243-9F1D-E8C49CD5B30F}"/>
              </a:ext>
            </a:extLst>
          </p:cNvPr>
          <p:cNvCxnSpPr>
            <a:cxnSpLocks/>
          </p:cNvCxnSpPr>
          <p:nvPr/>
        </p:nvCxnSpPr>
        <p:spPr>
          <a:xfrm>
            <a:off x="10859547" y="1713569"/>
            <a:ext cx="462127" cy="0"/>
          </a:xfrm>
          <a:prstGeom prst="line">
            <a:avLst/>
          </a:prstGeom>
          <a:ln w="3556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38055C9-E85E-614A-9E95-C6884A033137}"/>
              </a:ext>
            </a:extLst>
          </p:cNvPr>
          <p:cNvCxnSpPr/>
          <p:nvPr/>
        </p:nvCxnSpPr>
        <p:spPr>
          <a:xfrm>
            <a:off x="4300261" y="2370184"/>
            <a:ext cx="0" cy="451263"/>
          </a:xfrm>
          <a:prstGeom prst="straightConnector1">
            <a:avLst/>
          </a:prstGeom>
          <a:ln w="698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4D61B78-C5D0-5949-B6B4-AEECE27537CC}"/>
              </a:ext>
            </a:extLst>
          </p:cNvPr>
          <p:cNvCxnSpPr>
            <a:cxnSpLocks/>
          </p:cNvCxnSpPr>
          <p:nvPr/>
        </p:nvCxnSpPr>
        <p:spPr>
          <a:xfrm flipV="1">
            <a:off x="535785" y="2333430"/>
            <a:ext cx="0" cy="451263"/>
          </a:xfrm>
          <a:prstGeom prst="straightConnector1">
            <a:avLst/>
          </a:prstGeom>
          <a:ln w="698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D8EF84FD-1591-8143-A73D-3B53F2F15C5C}"/>
              </a:ext>
            </a:extLst>
          </p:cNvPr>
          <p:cNvSpPr/>
          <p:nvPr/>
        </p:nvSpPr>
        <p:spPr>
          <a:xfrm>
            <a:off x="-375745" y="2591607"/>
            <a:ext cx="190317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arrive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7E3CC78-2DBD-864A-8B47-57807A15EC0A}"/>
              </a:ext>
            </a:extLst>
          </p:cNvPr>
          <p:cNvSpPr/>
          <p:nvPr/>
        </p:nvSpPr>
        <p:spPr>
          <a:xfrm>
            <a:off x="3281855" y="2625357"/>
            <a:ext cx="190317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leave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155523C-4268-4E4A-A935-745B343AC6C2}"/>
              </a:ext>
            </a:extLst>
          </p:cNvPr>
          <p:cNvSpPr/>
          <p:nvPr/>
        </p:nvSpPr>
        <p:spPr>
          <a:xfrm>
            <a:off x="115492" y="3660529"/>
            <a:ext cx="7008242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Each 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Day: 8AM 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– 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6PM</a:t>
            </a:r>
          </a:p>
          <a:p>
            <a:endParaRPr lang="en-US" sz="2800" b="1" dirty="0" smtClean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DengXian" charset="-122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Identical assignments as on-campus </a:t>
            </a:r>
          </a:p>
          <a:p>
            <a:r>
              <a:rPr lang="en-US" sz="2400" b="1" dirty="0"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l</a:t>
            </a:r>
            <a:r>
              <a:rPr lang="en-US" sz="2400" b="1" dirty="0" smtClean="0"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ab </a:t>
            </a:r>
            <a:r>
              <a:rPr lang="en-US" sz="2400" b="1" dirty="0"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c</a:t>
            </a:r>
            <a:r>
              <a:rPr lang="en-US" sz="2400" b="1" dirty="0" smtClean="0"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ourses</a:t>
            </a:r>
          </a:p>
          <a:p>
            <a:endParaRPr lang="en-US" sz="2400" b="1" dirty="0">
              <a:latin typeface="Arial" panose="020B0604020202020204" pitchFamily="34" charset="0"/>
              <a:ea typeface="DengXian" charset="-122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All experiments in curriculum completed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D7823A72-82CB-FB40-B461-F4719203A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3309" y="2784693"/>
            <a:ext cx="5120635" cy="3406983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47650" y="39619"/>
            <a:ext cx="12004618" cy="119519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lnSpc>
                <a:spcPts val="4319"/>
              </a:lnSpc>
            </a:pPr>
            <a:r>
              <a:rPr lang="en-US" sz="3000" b="1" dirty="0" smtClean="0"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On-Campus </a:t>
            </a:r>
            <a:r>
              <a:rPr lang="en-US" sz="3000" b="1" dirty="0"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L</a:t>
            </a:r>
            <a:r>
              <a:rPr lang="en-US" sz="3000" b="1" dirty="0" smtClean="0"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ab </a:t>
            </a:r>
            <a:r>
              <a:rPr lang="en-US" sz="3000" b="1" dirty="0"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C</a:t>
            </a:r>
            <a:r>
              <a:rPr lang="en-US" sz="3000" b="1" dirty="0" smtClean="0"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ourses for ONLINE STUDENTS</a:t>
            </a:r>
          </a:p>
          <a:p>
            <a:pPr>
              <a:lnSpc>
                <a:spcPts val="4319"/>
              </a:lnSpc>
            </a:pPr>
            <a:r>
              <a:rPr lang="en-US" sz="3000" b="1" dirty="0" smtClean="0"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TWO </a:t>
            </a:r>
            <a:r>
              <a:rPr lang="en-US" sz="3000" b="1" dirty="0"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Semesters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 of 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Organic 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Chemistry Lab 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Courses </a:t>
            </a:r>
            <a:r>
              <a:rPr lang="en-US" sz="3000" b="1" dirty="0" smtClean="0">
                <a:solidFill>
                  <a:srgbClr val="FF0000"/>
                </a:solidFill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IN 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7 DAYS</a:t>
            </a:r>
            <a:r>
              <a:rPr lang="en-US" sz="3000" b="1" dirty="0" smtClean="0">
                <a:solidFill>
                  <a:srgbClr val="FF0000"/>
                </a:solidFill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!</a:t>
            </a:r>
            <a:endParaRPr lang="en-US" sz="3000" b="1" i="1" dirty="0">
              <a:solidFill>
                <a:srgbClr val="FF0000"/>
              </a:solidFill>
              <a:latin typeface="Arial" panose="020B0604020202020204" pitchFamily="34" charset="0"/>
              <a:ea typeface="DengXian" charset="-122"/>
              <a:cs typeface="Arial" panose="020B060402020202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995267" y="1053361"/>
            <a:ext cx="1485796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1</a:t>
            </a:r>
            <a:r>
              <a:rPr lang="en-US" sz="2400" b="1" baseline="30000" dirty="0">
                <a:solidFill>
                  <a:srgbClr val="FFC000"/>
                </a:solidFill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st</a:t>
            </a: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Sem</a:t>
            </a:r>
            <a:endParaRPr lang="en-US" sz="2400" b="1" dirty="0">
              <a:solidFill>
                <a:srgbClr val="FFC000"/>
              </a:solidFill>
              <a:latin typeface="Arial" panose="020B0604020202020204" pitchFamily="34" charset="0"/>
              <a:ea typeface="DengXian" charset="-122"/>
              <a:cs typeface="Arial" panose="020B060402020202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686C2EE-E1F4-FC4D-869D-311558765E17}"/>
              </a:ext>
            </a:extLst>
          </p:cNvPr>
          <p:cNvSpPr/>
          <p:nvPr/>
        </p:nvSpPr>
        <p:spPr>
          <a:xfrm>
            <a:off x="2753196" y="1053361"/>
            <a:ext cx="1485796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981E07"/>
                </a:solidFill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2</a:t>
            </a:r>
            <a:r>
              <a:rPr lang="en-US" sz="2400" b="1" baseline="30000" dirty="0">
                <a:solidFill>
                  <a:srgbClr val="981E07"/>
                </a:solidFill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nd</a:t>
            </a:r>
            <a:r>
              <a:rPr lang="en-US" sz="2400" b="1" dirty="0">
                <a:solidFill>
                  <a:srgbClr val="981E07"/>
                </a:solidFill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81E07"/>
                </a:solidFill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Sem</a:t>
            </a:r>
            <a:endParaRPr lang="en-US" sz="2400" b="1" dirty="0">
              <a:solidFill>
                <a:srgbClr val="981E07"/>
              </a:solidFill>
              <a:latin typeface="Arial" panose="020B0604020202020204" pitchFamily="34" charset="0"/>
              <a:ea typeface="DengXian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61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8B9932-1C70-0E40-B936-183990BDFCE9}"/>
              </a:ext>
            </a:extLst>
          </p:cNvPr>
          <p:cNvSpPr txBox="1"/>
          <p:nvPr/>
        </p:nvSpPr>
        <p:spPr>
          <a:xfrm>
            <a:off x="851808" y="607185"/>
            <a:ext cx="8870867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Motivation, Identity and Knowledge Study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927EED-2374-4F49-8748-9B0D815A8ECB}"/>
              </a:ext>
            </a:extLst>
          </p:cNvPr>
          <p:cNvSpPr/>
          <p:nvPr/>
        </p:nvSpPr>
        <p:spPr>
          <a:xfrm>
            <a:off x="73050" y="51853"/>
            <a:ext cx="10468940" cy="5934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lnSpc>
                <a:spcPts val="4319"/>
              </a:lnSpc>
            </a:pP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Is This a </a:t>
            </a:r>
            <a:r>
              <a:rPr lang="en-US" sz="3000" b="1" dirty="0"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Better Way to Run Labs 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DengXian" charset="-122"/>
                <a:cs typeface="Arial" panose="020B0604020202020204" pitchFamily="34" charset="0"/>
              </a:rPr>
              <a:t>Anyway?</a:t>
            </a:r>
            <a:endParaRPr lang="en-US" sz="3000" b="1" i="1" dirty="0">
              <a:solidFill>
                <a:schemeClr val="bg1"/>
              </a:solidFill>
              <a:latin typeface="Arial" panose="020B0604020202020204" pitchFamily="34" charset="0"/>
              <a:ea typeface="DengXian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417DE2-8E14-294E-B5C8-CD023D73E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" y="44450"/>
            <a:ext cx="10452100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6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</TotalTime>
  <Words>1301</Words>
  <Application>Microsoft Office PowerPoint</Application>
  <PresentationFormat>Widescreen</PresentationFormat>
  <Paragraphs>351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DengXian</vt:lpstr>
      <vt:lpstr>Helvetica Neue</vt:lpstr>
      <vt:lpstr>HelveticaNeue-Light</vt:lpstr>
      <vt:lpstr>Arial</vt:lpstr>
      <vt:lpstr>Calibri</vt:lpstr>
      <vt:lpstr>Calibri Light</vt:lpstr>
      <vt:lpstr>Helvetica</vt:lpstr>
      <vt:lpstr>Office Theme</vt:lpstr>
      <vt:lpstr>New Pipeline of STEM Students: The Online Biochemistry Degree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Pipeline of STEM Students: The Online Biochemistry Degree</dc:title>
  <dc:creator>Ara Austin</dc:creator>
  <cp:lastModifiedBy>Ara Austin</cp:lastModifiedBy>
  <cp:revision>55</cp:revision>
  <dcterms:created xsi:type="dcterms:W3CDTF">2018-08-21T22:10:40Z</dcterms:created>
  <dcterms:modified xsi:type="dcterms:W3CDTF">2019-05-17T23:20:32Z</dcterms:modified>
</cp:coreProperties>
</file>