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3"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Century Gothic"/>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enturyGothic-bold.fntdata"/><Relationship Id="rId12" Type="http://schemas.openxmlformats.org/officeDocument/2006/relationships/slide" Target="slides/slide7.xml"/><Relationship Id="rId34" Type="http://schemas.openxmlformats.org/officeDocument/2006/relationships/font" Target="fonts/CenturyGothic-regular.fntdata"/><Relationship Id="rId15" Type="http://schemas.openxmlformats.org/officeDocument/2006/relationships/slide" Target="slides/slide10.xml"/><Relationship Id="rId37" Type="http://schemas.openxmlformats.org/officeDocument/2006/relationships/font" Target="fonts/CenturyGothic-boldItalic.fntdata"/><Relationship Id="rId14" Type="http://schemas.openxmlformats.org/officeDocument/2006/relationships/slide" Target="slides/slide9.xml"/><Relationship Id="rId36" Type="http://schemas.openxmlformats.org/officeDocument/2006/relationships/font" Target="fonts/CenturyGothic-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sf.gov/cgi-bin/good-bye?https://www.nsf.gov/cgi-bin/good-bye?https://www.nsf.gov/cgi-bin/good-bye?https://www.nsf.gov/cgi-bin/good-bye?https://www.nsf.gov/cgi-bin/good-bye?https://www.nsf.gov/cgi-bin/good-bye??dispatch=display&amp;pubID=104056&amp;moduleNavID=101#_ftn1"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cincomputing.org/wp-content/uploads/2018/08/WOCinComputingDataBrief.pdf"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nki.com/en-us/cozmo"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T-NT5SeswuDv3pgQ1vOvLN7cmrEKJXnJjUt70gVXds4/edit#"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cincomputing.org/wp-content/uploads/2018/08/WOCinComputingDataBrief.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cincomputing.org/wp-content/uploads/2018/08/WOCinComputingDataBrief.pd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d4e37dc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d4e37dc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a83ce4e97_3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a83ce4e97_3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2"/>
                </a:solidFill>
              </a:rPr>
              <a:t>Rhetoric: If Black girls and women had more access to Computing hardware and/or outreach programs, representation in Computer Science education would improve </a:t>
            </a:r>
            <a:endParaRPr sz="1200">
              <a:solidFill>
                <a:schemeClr val="dk2"/>
              </a:solidFill>
            </a:endParaRPr>
          </a:p>
          <a:p>
            <a:pPr indent="0" lvl="0" marL="0" rtl="0" algn="l">
              <a:lnSpc>
                <a:spcPct val="115000"/>
              </a:lnSpc>
              <a:spcBef>
                <a:spcPts val="1600"/>
              </a:spcBef>
              <a:spcAft>
                <a:spcPts val="0"/>
              </a:spcAft>
              <a:buClr>
                <a:schemeClr val="dk1"/>
              </a:buClr>
              <a:buSzPts val="1100"/>
              <a:buFont typeface="Arial"/>
              <a:buNone/>
            </a:pPr>
            <a:r>
              <a:rPr lang="en" sz="1200">
                <a:solidFill>
                  <a:schemeClr val="dk2"/>
                </a:solidFill>
              </a:rPr>
              <a:t>Evidence to refute:</a:t>
            </a:r>
            <a:endParaRPr sz="1200">
              <a:solidFill>
                <a:schemeClr val="dk2"/>
              </a:solidFill>
            </a:endParaRPr>
          </a:p>
          <a:p>
            <a:pPr indent="0" lvl="0" marL="0" rtl="0" algn="l">
              <a:spcBef>
                <a:spcPts val="16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a83ce4e97_3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a83ce4e97_3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50">
                <a:solidFill>
                  <a:srgbClr val="333333"/>
                </a:solidFill>
                <a:highlight>
                  <a:srgbClr val="FFFFFF"/>
                </a:highlight>
              </a:rPr>
              <a:t>The BPC Alliances were established between 2006 and 2009 to increase the number and diversity of college graduates in the computing and computationally-intensive disciplines. The Alliances are national and regional collaborations of academic institutions, educators, professional societies, community organizations, and industrial partners. They create the best practices, educational resources, advocacy networks, and forums needed to transform computing education. In aggregate, the BPC Alliances broadly address issues of engagement and education across the K-20 academic pipeline. They are specifically charged with addressing the long standing underrepresentation of many groups within the computing community but, many, if not most, </a:t>
            </a:r>
            <a:r>
              <a:rPr i="1" lang="en" sz="1050">
                <a:solidFill>
                  <a:srgbClr val="333333"/>
                </a:solidFill>
                <a:highlight>
                  <a:srgbClr val="FFFFFF"/>
                </a:highlight>
              </a:rPr>
              <a:t>BPC-A activities increase awareness, access, engagement, and inclusion for all students.</a:t>
            </a:r>
            <a:endParaRPr sz="1050">
              <a:solidFill>
                <a:srgbClr val="333333"/>
              </a:solidFill>
              <a:highlight>
                <a:srgbClr val="FFFFFF"/>
              </a:highlight>
            </a:endParaRPr>
          </a:p>
          <a:p>
            <a:pPr indent="0" lvl="0" marL="0" rtl="0" algn="l">
              <a:lnSpc>
                <a:spcPct val="115000"/>
              </a:lnSpc>
              <a:spcBef>
                <a:spcPts val="1600"/>
              </a:spcBef>
              <a:spcAft>
                <a:spcPts val="1600"/>
              </a:spcAft>
              <a:buNone/>
            </a:pPr>
            <a:r>
              <a:rPr lang="en" sz="1050">
                <a:solidFill>
                  <a:srgbClr val="333333"/>
                </a:solidFill>
                <a:highlight>
                  <a:srgbClr val="FFFFFF"/>
                </a:highlight>
              </a:rPr>
              <a:t>What is surprising is that it is failing to attract many of our students: since 2000, the number of students who arrive at college intending to major in computing is down by 70%, 80% for women.</a:t>
            </a:r>
            <a:r>
              <a:rPr lang="en" sz="1050" u="sng">
                <a:solidFill>
                  <a:srgbClr val="0C72B5"/>
                </a:solidFill>
                <a:highlight>
                  <a:srgbClr val="FFFFFF"/>
                </a:highlight>
                <a:hlinkClick r:id="rId2"/>
              </a:rPr>
              <a:t>[1]</a:t>
            </a:r>
            <a:r>
              <a:rPr lang="en" sz="1050">
                <a:solidFill>
                  <a:srgbClr val="333333"/>
                </a:solidFill>
                <a:highlight>
                  <a:srgbClr val="FFFFFF"/>
                </a:highlight>
              </a:rPr>
              <a:t> College enrollments and degree production in computing majors has also decreased dramatically over this time period, and although there are some recent improvements in enrollments, we are still significantly under producing students with the 21</a:t>
            </a:r>
            <a:r>
              <a:rPr lang="en" sz="800">
                <a:solidFill>
                  <a:srgbClr val="333333"/>
                </a:solidFill>
                <a:highlight>
                  <a:srgbClr val="FFFFFF"/>
                </a:highlight>
              </a:rPr>
              <a:t>st</a:t>
            </a:r>
            <a:r>
              <a:rPr lang="en" sz="1050">
                <a:solidFill>
                  <a:srgbClr val="333333"/>
                </a:solidFill>
                <a:highlight>
                  <a:srgbClr val="FFFFFF"/>
                </a:highlight>
              </a:rPr>
              <a:t> Century skills that will be needed in a competitive, global economy. Recent ACT data, for example, shows projected job growth out-pacing student interest in computing majors by a factor of 5.5.</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069f949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069f949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Notes from Kalani: Add grants under name.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d4e37dcad_2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d4e37dcad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5119e676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5119e676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a83ce4e97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5a83ce4e97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5a83ce4e97_3_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5a83ce4e97_3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a83ce4e97_3_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5a83ce4e97_3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4d4e37dcad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4d4e37dcad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119e67631_6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119e67631_6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a83ce4e9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a83ce4e9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https://www.wocincomputing.org/wp-content/uploads/2018/08/WOCinComputingDataBrief.pdf</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5a83ce4e97_2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5a83ce4e97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5a83ce4e97_2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5a83ce4e97_2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
                <a:solidFill>
                  <a:schemeClr val="dk1"/>
                </a:solidFill>
              </a:rPr>
              <a:t>KIM – PLEASE PRESS PRESENT TO SEE THIS SLIDE IN FULL, IT HAS A BASIC ANIMATION FUNCTION TO ALLOW FOR ALL REQUESTED CONTENT.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Let’s have this slide begin with answers (in graphic form)to GSUSA questions. For instance, they want to know the Compugirl sites. Providing a map with past and current sites i.e. NJ, Wisconsin, California, Michigan, AZ, Colorado. Mexico City Past (but check with Kalani). Future - North Carolina and Texas,  Same slide, have a global map illustrating future sites—Ireland, Armenia, Saudi Arabia. Also, illustrate on same two maps CompuPower sites (ask Matt) and future CompuPower sites. Distinguish between compupower and compugirls perhaps by color but should be a big map of the world!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o   How does ASU fund CompuGirls? Since they do not, include an image of facilities and other indirect items (check with kalani in terms of resources e.g. phones) access to k-12 schools.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o   What is the cost per girl per location? Kalani can give you a range. For instance, the library cost of compugirls is different than the robotics budget; different than the per student aisl. I think providing examples based on course. For instance, cost of Course 1 (digital storytelling); Aisl with gs souther AZ=?</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30" name="Google Shape;330;g5a83ce4e97_2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5119e67631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5119e67631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5119e67631_8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5119e67631_8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Good morning Dr. Kavanagh, my name is Sheldon Joseph and I serve as the Project Manager for CGEST. I manage the implementation of several grants as well as developing </a:t>
            </a:r>
            <a:r>
              <a:rPr lang="en"/>
              <a:t>implementation</a:t>
            </a:r>
            <a:r>
              <a:rPr lang="en"/>
              <a:t> standards for </a:t>
            </a:r>
            <a:r>
              <a:rPr lang="en"/>
              <a:t>continuous</a:t>
            </a:r>
            <a:r>
              <a:rPr lang="en"/>
              <a:t> long term efficiency in our operations. I’ll be talking a bit about our projects involving IMLS.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COMPUGirls: Learning in Libraries</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With the success of the CompuGirls Program, Dr. Scott pursued and realized an opportunity to create a unique iteration of COMPUGIRLS, funded by IMLS, to bring the COMPUGirls program into Libraries in Arizona, Michigan and California.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project is guided by two overarching goals: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1) to build institutional capacity within libraries by ensuring that librarians possess the expertise needed to serve as computer science educators who can effectively deliver a culturally responsive and low‐resource model for teaching computational thinking in libraries; and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2) to evaluate the feasibility of the model for scalability and sustainability with the help of an external evaluator who will conduct formative and summative assessments.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So far we’ve had over 30 girls participate in the pilot year spread between 3 library systems and we are actively recruiting two more between Arizona, Michigan and California.</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dSpace Repository</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dSpace repository is a free open source platform used by thousands of organizations worldwide.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repository we are building will help us capture, preserve and share digital content across multiple communities and users within our network.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will initially populate the repository with IMLS data and assets that can be searched by users with varied levels of access and deploy late this summer.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Once fully stabilized, we will begin adding in assets from CompuPower and other grant projects.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goal is to have the wealth of culturally responsive STEM related data in the world that is easily accessible by the communities that need the resources the most.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rgbClr val="B7B7B7"/>
                </a:solidFill>
              </a:rPr>
              <a:t>Lightly touch on Implementation Standards</a:t>
            </a:r>
            <a:endParaRPr b="1">
              <a:solidFill>
                <a:srgbClr val="B7B7B7"/>
              </a:solidFill>
            </a:endParaRPr>
          </a:p>
          <a:p>
            <a:pPr indent="-298450" lvl="0" marL="457200" rtl="0" algn="l">
              <a:spcBef>
                <a:spcPts val="0"/>
              </a:spcBef>
              <a:spcAft>
                <a:spcPts val="0"/>
              </a:spcAft>
              <a:buClr>
                <a:srgbClr val="B7B7B7"/>
              </a:buClr>
              <a:buSzPts val="1100"/>
              <a:buAutoNum type="arabicParenR"/>
            </a:pPr>
            <a:r>
              <a:rPr lang="en">
                <a:solidFill>
                  <a:srgbClr val="B7B7B7"/>
                </a:solidFill>
              </a:rPr>
              <a:t>One of the areas of that i’m working in is to add long term efficiency in the implementation of grants and projects. Currently documenting the existing processes that are driving current implementations to completion (SRE, IMLS, etc.)</a:t>
            </a:r>
            <a:endParaRPr>
              <a:solidFill>
                <a:srgbClr val="B7B7B7"/>
              </a:solidFill>
            </a:endParaRPr>
          </a:p>
          <a:p>
            <a:pPr indent="-298450" lvl="0" marL="457200" rtl="0" algn="l">
              <a:spcBef>
                <a:spcPts val="0"/>
              </a:spcBef>
              <a:spcAft>
                <a:spcPts val="0"/>
              </a:spcAft>
              <a:buClr>
                <a:srgbClr val="B7B7B7"/>
              </a:buClr>
              <a:buSzPts val="1100"/>
              <a:buAutoNum type="arabicParenR"/>
            </a:pPr>
            <a:r>
              <a:rPr lang="en">
                <a:solidFill>
                  <a:srgbClr val="B7B7B7"/>
                </a:solidFill>
              </a:rPr>
              <a:t>Assessing the tasks necessary across all efforts, developing a minimum standards playbook for CGEST, to include the common tasks and documented processes for unique requirements based on the grant/project.</a:t>
            </a:r>
            <a:endParaRPr>
              <a:solidFill>
                <a:srgbClr val="B7B7B7"/>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now Krissy will share details on CompuPower</a:t>
            </a:r>
            <a:endParaRPr>
              <a:solidFill>
                <a:schemeClr val="dk1"/>
              </a:solidFill>
            </a:endParaRPr>
          </a:p>
          <a:p>
            <a:pPr indent="0" lvl="0" marL="0" rtl="0" algn="l">
              <a:spcBef>
                <a:spcPts val="0"/>
              </a:spcBef>
              <a:spcAft>
                <a:spcPts val="0"/>
              </a:spcAft>
              <a:buNone/>
            </a:pPr>
            <a:r>
              <a:t/>
            </a:r>
            <a:endParaRPr/>
          </a:p>
        </p:txBody>
      </p:sp>
      <p:sp>
        <p:nvSpPr>
          <p:cNvPr id="367" name="Google Shape;367;g5119e67631_8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5119e67631_0_3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5119e67631_0_3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Krissy - Oliver to Add Robot Photos (Edited 2017) GirlScouts Logo asvncinfg informal STEM learning</a:t>
            </a:r>
            <a:endParaRPr/>
          </a:p>
          <a:p>
            <a:pPr indent="0" lvl="0" marL="0" rtl="0" algn="l">
              <a:lnSpc>
                <a:spcPct val="100000"/>
              </a:lnSpc>
              <a:spcBef>
                <a:spcPts val="0"/>
              </a:spcBef>
              <a:spcAft>
                <a:spcPts val="0"/>
              </a:spcAft>
              <a:buSzPts val="1100"/>
              <a:buNone/>
            </a:pPr>
            <a:r>
              <a:rPr lang="en"/>
              <a:t>Incorporate </a:t>
            </a:r>
            <a:r>
              <a:rPr lang="en" u="sng">
                <a:solidFill>
                  <a:schemeClr val="hlink"/>
                </a:solidFill>
                <a:hlinkClick r:id="rId2"/>
              </a:rPr>
              <a:t>https://www.anki.com/en-us/cozmo</a:t>
            </a:r>
            <a:r>
              <a:rPr lang="en"/>
              <a:t> graphically</a:t>
            </a:r>
            <a:endParaRPr/>
          </a:p>
          <a:p>
            <a:pPr indent="0" lvl="0" marL="0" rtl="0" algn="l">
              <a:lnSpc>
                <a:spcPct val="100000"/>
              </a:lnSpc>
              <a:spcBef>
                <a:spcPts val="0"/>
              </a:spcBef>
              <a:spcAft>
                <a:spcPts val="0"/>
              </a:spcAft>
              <a:buSzPts val="1100"/>
              <a:buNone/>
            </a:pPr>
            <a:r>
              <a:rPr lang="en"/>
              <a:t>We are here today to have a collective conversation about opportunities for investing in women of color. </a:t>
            </a:r>
            <a:endParaRPr/>
          </a:p>
          <a:p>
            <a:pPr indent="0" lvl="0" marL="0" rtl="0" algn="l">
              <a:lnSpc>
                <a:spcPct val="100000"/>
              </a:lnSpc>
              <a:spcBef>
                <a:spcPts val="0"/>
              </a:spcBef>
              <a:spcAft>
                <a:spcPts val="0"/>
              </a:spcAft>
              <a:buSzPts val="1100"/>
              <a:buNone/>
            </a:pPr>
            <a:r>
              <a:rPr lang="en"/>
              <a:t>There have been several efforts emerging, but time to capitalize on that momentum and use our resources and capital to drive that work forward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5a83ce4e97_3_24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5a83ce4e97_3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5069f949cf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5069f949cf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E+I), National Academies of Science), University of Pitt), CM uni), Mayo Clinic), DriveTime), school of life sciences, (ALL ADDED)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5119e67631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119e67631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TAKEN FROM ‘</a:t>
            </a:r>
            <a:r>
              <a:rPr b="1" lang="en" u="sng">
                <a:solidFill>
                  <a:schemeClr val="hlink"/>
                </a:solidFill>
                <a:hlinkClick r:id="rId2"/>
              </a:rPr>
              <a:t>Material for GSV</a:t>
            </a:r>
            <a:r>
              <a:rPr b="1" lang="en">
                <a:solidFill>
                  <a:schemeClr val="dk1"/>
                </a:solidFill>
              </a:rPr>
              <a:t>’ Doc</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Contributing to Greater Economic Inequality (OR Improving Economic Mobility)</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Wage gaps by gender, most impacting Black and Latinx women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Wealth gaps between Black and White families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Tech salaries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Opportunities to gain wealth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5119e67631_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5119e67631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5a83ce4e97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a83ce4e97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https://www.wocincomputing.org/wp-content/uploads/2018/08/WOCinComputingDataBrief.pdf</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5a83ce4e97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a83ce4e97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https://www.wocincomputing.org/wp-content/uploads/2018/08/WOCinComputingDataBrief.pdf</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a83ce4e97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a83ce4e97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2"/>
                </a:solidFill>
              </a:rPr>
              <a:t>Rhetoric: Black girls and women are not motivated to engage in Computer Science</a:t>
            </a:r>
            <a:endParaRPr sz="1800">
              <a:solidFill>
                <a:schemeClr val="dk2"/>
              </a:solidFill>
            </a:endParaRPr>
          </a:p>
          <a:p>
            <a:pPr indent="0" lvl="0" marL="0" rtl="0" algn="l">
              <a:lnSpc>
                <a:spcPct val="115000"/>
              </a:lnSpc>
              <a:spcBef>
                <a:spcPts val="1600"/>
              </a:spcBef>
              <a:spcAft>
                <a:spcPts val="0"/>
              </a:spcAft>
              <a:buClr>
                <a:schemeClr val="dk1"/>
              </a:buClr>
              <a:buSzPts val="1100"/>
              <a:buFont typeface="Arial"/>
              <a:buNone/>
            </a:pPr>
            <a:r>
              <a:rPr lang="en" sz="1800">
                <a:solidFill>
                  <a:schemeClr val="dk2"/>
                </a:solidFill>
              </a:rPr>
              <a:t>Evidence to refute:</a:t>
            </a:r>
            <a:endParaRPr sz="1800">
              <a:solidFill>
                <a:schemeClr val="dk2"/>
              </a:solidFill>
            </a:endParaRPr>
          </a:p>
          <a:p>
            <a:pPr indent="0" lvl="0" marL="0" rtl="0" algn="l">
              <a:spcBef>
                <a:spcPts val="16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a83ce4e97_3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a83ce4e97_3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When looking specifically at</a:t>
            </a:r>
            <a:endParaRPr/>
          </a:p>
          <a:p>
            <a:pPr indent="0" lvl="0" marL="0" rtl="0" algn="l">
              <a:spcBef>
                <a:spcPts val="0"/>
              </a:spcBef>
              <a:spcAft>
                <a:spcPts val="0"/>
              </a:spcAft>
              <a:buClr>
                <a:schemeClr val="dk1"/>
              </a:buClr>
              <a:buSzPts val="1100"/>
              <a:buFont typeface="Arial"/>
              <a:buNone/>
            </a:pPr>
            <a:r>
              <a:rPr lang="en"/>
              <a:t>Black women in CS, they comprise only 3% of all of the</a:t>
            </a:r>
            <a:endParaRPr/>
          </a:p>
          <a:p>
            <a:pPr indent="0" lvl="0" marL="0" rtl="0" algn="l">
              <a:spcBef>
                <a:spcPts val="0"/>
              </a:spcBef>
              <a:spcAft>
                <a:spcPts val="0"/>
              </a:spcAft>
              <a:buClr>
                <a:schemeClr val="dk1"/>
              </a:buClr>
              <a:buSzPts val="1100"/>
              <a:buFont typeface="Arial"/>
              <a:buNone/>
            </a:pPr>
            <a:r>
              <a:rPr lang="en"/>
              <a:t>Bachelor’s degrees awarded in CS in the United States [25],</a:t>
            </a:r>
            <a:endParaRPr/>
          </a:p>
          <a:p>
            <a:pPr indent="0" lvl="0" marL="0" rtl="0" algn="l">
              <a:spcBef>
                <a:spcPts val="0"/>
              </a:spcBef>
              <a:spcAft>
                <a:spcPts val="0"/>
              </a:spcAft>
              <a:buClr>
                <a:schemeClr val="dk1"/>
              </a:buClr>
              <a:buSzPts val="1100"/>
              <a:buFont typeface="Arial"/>
              <a:buNone/>
            </a:pPr>
            <a:r>
              <a:rPr lang="en"/>
              <a:t>despite 2016 resulting in the highest number of Bachelor’s</a:t>
            </a:r>
            <a:endParaRPr/>
          </a:p>
          <a:p>
            <a:pPr indent="0" lvl="0" marL="0" rtl="0" algn="l">
              <a:spcBef>
                <a:spcPts val="0"/>
              </a:spcBef>
              <a:spcAft>
                <a:spcPts val="0"/>
              </a:spcAft>
              <a:buClr>
                <a:schemeClr val="dk1"/>
              </a:buClr>
              <a:buSzPts val="1100"/>
              <a:buFont typeface="Arial"/>
              <a:buNone/>
            </a:pPr>
            <a:r>
              <a:rPr lang="en"/>
              <a:t>degrees awarded in CS in the U.S. to women overall since</a:t>
            </a:r>
            <a:endParaRPr/>
          </a:p>
          <a:p>
            <a:pPr indent="0" lvl="0" marL="0" rtl="0" algn="l">
              <a:spcBef>
                <a:spcPts val="0"/>
              </a:spcBef>
              <a:spcAft>
                <a:spcPts val="0"/>
              </a:spcAft>
              <a:buClr>
                <a:schemeClr val="dk1"/>
              </a:buClr>
              <a:buSzPts val="1100"/>
              <a:buFont typeface="Arial"/>
              <a:buNone/>
            </a:pPr>
            <a:r>
              <a:rPr lang="en"/>
              <a:t>2002-2003 [25].</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a83ce4e97_3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a83ce4e97_3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2"/>
                </a:solidFill>
              </a:rPr>
              <a:t>Black girls and women have deficiencies or deficits in their Computing skills &amp; capabilities that cannot be addressed or overcome because they enter and move through Computing differently than other groups </a:t>
            </a:r>
            <a:endParaRPr sz="1200">
              <a:solidFill>
                <a:schemeClr val="dk2"/>
              </a:solidFill>
            </a:endParaRPr>
          </a:p>
          <a:p>
            <a:pPr indent="-304800" lvl="0" marL="457200" rtl="0" algn="l">
              <a:lnSpc>
                <a:spcPct val="115000"/>
              </a:lnSpc>
              <a:spcBef>
                <a:spcPts val="1600"/>
              </a:spcBef>
              <a:spcAft>
                <a:spcPts val="0"/>
              </a:spcAft>
              <a:buClr>
                <a:schemeClr val="dk2"/>
              </a:buClr>
              <a:buSzPts val="1200"/>
              <a:buChar char="-"/>
            </a:pPr>
            <a:r>
              <a:rPr lang="en" sz="1200">
                <a:solidFill>
                  <a:schemeClr val="dk2"/>
                </a:solidFill>
              </a:rPr>
              <a:t>Evidence to refute - 1) we are present in the field (see below immediately for making that stronger)</a:t>
            </a:r>
            <a:endParaRPr sz="1200">
              <a:solidFill>
                <a:schemeClr val="dk2"/>
              </a:solidFill>
            </a:endParaRPr>
          </a:p>
          <a:p>
            <a:pPr indent="-304800" lvl="0" marL="457200" rtl="0" algn="l">
              <a:lnSpc>
                <a:spcPct val="115000"/>
              </a:lnSpc>
              <a:spcBef>
                <a:spcPts val="0"/>
              </a:spcBef>
              <a:spcAft>
                <a:spcPts val="0"/>
              </a:spcAft>
              <a:buClr>
                <a:schemeClr val="dk2"/>
              </a:buClr>
              <a:buSzPts val="1200"/>
              <a:buChar char="-"/>
            </a:pPr>
            <a:r>
              <a:rPr lang="en" sz="1200">
                <a:solidFill>
                  <a:schemeClr val="dk2"/>
                </a:solidFill>
              </a:rPr>
              <a:t>Look for evidence that when we do go into the field, we stay and/or we do well in the field</a:t>
            </a:r>
            <a:endParaRPr sz="1200">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According to a study by the Center for Talent Innovation: • Eighty percent of women in SET report “loving their work” (Hewlett, Sherbin, with Dieudonné, Fargnoli, &amp; Fredman, 2014). • </a:t>
            </a:r>
            <a:endParaRPr sz="1200">
              <a:solidFill>
                <a:schemeClr val="dk2"/>
              </a:solidFill>
            </a:endParaRPr>
          </a:p>
          <a:p>
            <a:pPr indent="-304800" lvl="1" marL="914400" rtl="0" algn="l">
              <a:lnSpc>
                <a:spcPct val="115000"/>
              </a:lnSpc>
              <a:spcBef>
                <a:spcPts val="0"/>
              </a:spcBef>
              <a:spcAft>
                <a:spcPts val="0"/>
              </a:spcAft>
              <a:buClr>
                <a:schemeClr val="dk2"/>
              </a:buClr>
              <a:buSzPts val="1200"/>
              <a:buChar char="-"/>
            </a:pPr>
            <a:r>
              <a:t/>
            </a:r>
            <a:endParaRPr sz="1200">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2) the contextual factors (see next slide)</a:t>
            </a:r>
            <a:endParaRPr sz="1200">
              <a:solidFill>
                <a:schemeClr val="dk2"/>
              </a:solidFill>
            </a:endParaRPr>
          </a:p>
          <a:p>
            <a:pPr indent="-304800" lvl="2" marL="1371600" rtl="0" algn="l">
              <a:lnSpc>
                <a:spcPct val="115000"/>
              </a:lnSpc>
              <a:spcBef>
                <a:spcPts val="0"/>
              </a:spcBef>
              <a:spcAft>
                <a:spcPts val="0"/>
              </a:spcAft>
              <a:buClr>
                <a:schemeClr val="dk2"/>
              </a:buClr>
              <a:buSzPts val="1200"/>
              <a:buChar char="-"/>
            </a:pPr>
            <a:r>
              <a:rPr lang="en" sz="1200">
                <a:solidFill>
                  <a:schemeClr val="dk2"/>
                </a:solidFill>
              </a:rPr>
              <a:t>Yet 56 percent leave their organizations at the mid-level points (10-20 years) in their careers (Hewlett et al., 2008). As Figure 1.5 illustrates, female attrition is higher in technology than in science and in engineering. In all cases, the quit rate for women is higher than it is for men. In the high tech industry, the quit rate is more than twice as high for women (41 percent) than it is for men (17 percent) (Hewlett et al., 2008). </a:t>
            </a:r>
            <a:endParaRPr sz="1200">
              <a:solidFill>
                <a:schemeClr val="dk2"/>
              </a:solidFill>
            </a:endParaRPr>
          </a:p>
          <a:p>
            <a:pPr indent="-304800" lvl="2" marL="1371600" rtl="0" algn="l">
              <a:lnSpc>
                <a:spcPct val="115000"/>
              </a:lnSpc>
              <a:spcBef>
                <a:spcPts val="0"/>
              </a:spcBef>
              <a:spcAft>
                <a:spcPts val="0"/>
              </a:spcAft>
              <a:buClr>
                <a:schemeClr val="dk2"/>
              </a:buClr>
              <a:buSzPts val="1200"/>
              <a:buChar char="-"/>
            </a:pPr>
            <a:r>
              <a:rPr lang="en" sz="1200">
                <a:solidFill>
                  <a:schemeClr val="dk2"/>
                </a:solidFill>
              </a:rPr>
              <a:t>Tech Leavers Report - “unfairness-related turnover” costing the high-tech</a:t>
            </a:r>
            <a:endParaRPr sz="1200">
              <a:solidFill>
                <a:schemeClr val="dk2"/>
              </a:solidFill>
            </a:endParaRPr>
          </a:p>
          <a:p>
            <a:pPr indent="0" lvl="0" marL="914400" rtl="0" algn="l">
              <a:lnSpc>
                <a:spcPct val="100000"/>
              </a:lnSpc>
              <a:spcBef>
                <a:spcPts val="1600"/>
              </a:spcBef>
              <a:spcAft>
                <a:spcPts val="0"/>
              </a:spcAft>
              <a:buNone/>
            </a:pPr>
            <a:r>
              <a:rPr lang="en" sz="1200">
                <a:solidFill>
                  <a:schemeClr val="dk2"/>
                </a:solidFill>
              </a:rPr>
              <a:t>industry over $16 billion [16]. This trend is perpetuated, in</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part, by a false narrative of Computing being color blind and</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meritocratic, where the success of individuals is almost</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exclusively based on ability and talent. This notion of</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Computing being color blind and meritocratic suggests a level</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playing field as well as the notion of who is and is not “CS</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material” [14]. These false notions of a level playing field</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coupled with notions around who is or is not “CS material”</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often result in interventions where the emphasis is on “fixing”</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the perceived deficiencies or characteristics that exist among</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groups who are under-represented in the field or helping them</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adapt to the “chilly” and often uninviting climates of</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Computing in the absence of also fixing the institutional and</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organizational structures, behaviors, and culture that create and</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support those barriers and from which those challenges for</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women of color manifest. The lack of diversity in the high-tech</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workforce is also perpetuated, in part, by a lack of transparency</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around issues of diversity acquisition and retention [16] as well</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as by the history of racial and gender discrimination in the US,</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implicit biases and assumptions that a different look, path into</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or path through CS equates to deficiencies in CS that cannot be</a:t>
            </a:r>
            <a:endParaRPr sz="1200">
              <a:solidFill>
                <a:schemeClr val="dk2"/>
              </a:solidFill>
            </a:endParaRPr>
          </a:p>
          <a:p>
            <a:pPr indent="0" lvl="0" marL="914400" rtl="0" algn="l">
              <a:lnSpc>
                <a:spcPct val="100000"/>
              </a:lnSpc>
              <a:spcBef>
                <a:spcPts val="0"/>
              </a:spcBef>
              <a:spcAft>
                <a:spcPts val="0"/>
              </a:spcAft>
              <a:buNone/>
            </a:pPr>
            <a:r>
              <a:rPr lang="en" sz="1200">
                <a:solidFill>
                  <a:schemeClr val="dk2"/>
                </a:solidFill>
              </a:rPr>
              <a:t>supported or addressed [17].</a:t>
            </a:r>
            <a:endParaRPr sz="1200">
              <a:solidFill>
                <a:schemeClr val="dk2"/>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5a83ce4e97_3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a83ce4e97_3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a83ce4e97_3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5a83ce4e97_3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1600"/>
              </a:spcAft>
              <a:buClr>
                <a:schemeClr val="lt1"/>
              </a:buClr>
              <a:buSzPts val="1800"/>
              <a:buChar char="■"/>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FFFFFF"/>
                </a:solidFill>
              </a:defRPr>
            </a:lvl1pPr>
            <a:lvl2pPr indent="0" lvl="1" marL="0" rtl="0" algn="r">
              <a:spcBef>
                <a:spcPts val="0"/>
              </a:spcBef>
              <a:buNone/>
              <a:defRPr>
                <a:solidFill>
                  <a:srgbClr val="FFFFFF"/>
                </a:solidFill>
              </a:defRPr>
            </a:lvl2pPr>
            <a:lvl3pPr indent="0" lvl="2" marL="0" rtl="0" algn="r">
              <a:spcBef>
                <a:spcPts val="0"/>
              </a:spcBef>
              <a:buNone/>
              <a:defRPr>
                <a:solidFill>
                  <a:srgbClr val="FFFFFF"/>
                </a:solidFill>
              </a:defRPr>
            </a:lvl3pPr>
            <a:lvl4pPr indent="0" lvl="3" marL="0" rtl="0" algn="r">
              <a:spcBef>
                <a:spcPts val="0"/>
              </a:spcBef>
              <a:buNone/>
              <a:defRPr>
                <a:solidFill>
                  <a:srgbClr val="FFFFFF"/>
                </a:solidFill>
              </a:defRPr>
            </a:lvl4pPr>
            <a:lvl5pPr indent="0" lvl="4" marL="0" rtl="0" algn="r">
              <a:spcBef>
                <a:spcPts val="0"/>
              </a:spcBef>
              <a:buNone/>
              <a:defRPr>
                <a:solidFill>
                  <a:srgbClr val="FFFFFF"/>
                </a:solidFill>
              </a:defRPr>
            </a:lvl5pPr>
            <a:lvl6pPr indent="0" lvl="5" marL="0" rtl="0" algn="r">
              <a:spcBef>
                <a:spcPts val="0"/>
              </a:spcBef>
              <a:buNone/>
              <a:defRPr>
                <a:solidFill>
                  <a:srgbClr val="FFFFFF"/>
                </a:solidFill>
              </a:defRPr>
            </a:lvl6pPr>
            <a:lvl7pPr indent="0" lvl="6" marL="0" rtl="0" algn="r">
              <a:spcBef>
                <a:spcPts val="0"/>
              </a:spcBef>
              <a:buNone/>
              <a:defRPr>
                <a:solidFill>
                  <a:srgbClr val="FFFFFF"/>
                </a:solidFill>
              </a:defRPr>
            </a:lvl7pPr>
            <a:lvl8pPr indent="0" lvl="7" marL="0" rtl="0" algn="r">
              <a:spcBef>
                <a:spcPts val="0"/>
              </a:spcBef>
              <a:buNone/>
              <a:defRPr>
                <a:solidFill>
                  <a:srgbClr val="FFFFFF"/>
                </a:solidFill>
              </a:defRPr>
            </a:lvl8pPr>
            <a:lvl9pPr indent="0" lvl="8" marL="0" rt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SzPts val="2800"/>
              <a:buNone/>
              <a:defRPr/>
            </a:lvl1pPr>
            <a:lvl2pPr lvl="1" rtl="0" algn="l">
              <a:lnSpc>
                <a:spcPct val="90000"/>
              </a:lnSpc>
              <a:spcBef>
                <a:spcPts val="0"/>
              </a:spcBef>
              <a:spcAft>
                <a:spcPts val="0"/>
              </a:spcAft>
              <a:buSzPts val="2800"/>
              <a:buNone/>
              <a:defRPr/>
            </a:lvl2pPr>
            <a:lvl3pPr lvl="2" rtl="0" algn="l">
              <a:lnSpc>
                <a:spcPct val="90000"/>
              </a:lnSpc>
              <a:spcBef>
                <a:spcPts val="0"/>
              </a:spcBef>
              <a:spcAft>
                <a:spcPts val="0"/>
              </a:spcAft>
              <a:buSzPts val="2800"/>
              <a:buNone/>
              <a:defRPr/>
            </a:lvl3pPr>
            <a:lvl4pPr lvl="3" rtl="0" algn="l">
              <a:lnSpc>
                <a:spcPct val="90000"/>
              </a:lnSpc>
              <a:spcBef>
                <a:spcPts val="0"/>
              </a:spcBef>
              <a:spcAft>
                <a:spcPts val="0"/>
              </a:spcAft>
              <a:buSzPts val="2800"/>
              <a:buNone/>
              <a:defRPr/>
            </a:lvl4pPr>
            <a:lvl5pPr lvl="4" rtl="0" algn="l">
              <a:lnSpc>
                <a:spcPct val="90000"/>
              </a:lnSpc>
              <a:spcBef>
                <a:spcPts val="0"/>
              </a:spcBef>
              <a:spcAft>
                <a:spcPts val="0"/>
              </a:spcAft>
              <a:buSzPts val="2800"/>
              <a:buNone/>
              <a:defRPr/>
            </a:lvl5pPr>
            <a:lvl6pPr lvl="5" rtl="0" algn="l">
              <a:lnSpc>
                <a:spcPct val="90000"/>
              </a:lnSpc>
              <a:spcBef>
                <a:spcPts val="0"/>
              </a:spcBef>
              <a:spcAft>
                <a:spcPts val="0"/>
              </a:spcAft>
              <a:buSzPts val="2800"/>
              <a:buNone/>
              <a:defRPr/>
            </a:lvl6pPr>
            <a:lvl7pPr lvl="6" rtl="0" algn="l">
              <a:lnSpc>
                <a:spcPct val="90000"/>
              </a:lnSpc>
              <a:spcBef>
                <a:spcPts val="0"/>
              </a:spcBef>
              <a:spcAft>
                <a:spcPts val="0"/>
              </a:spcAft>
              <a:buSzPts val="2800"/>
              <a:buNone/>
              <a:defRPr/>
            </a:lvl7pPr>
            <a:lvl8pPr lvl="7" rtl="0" algn="l">
              <a:lnSpc>
                <a:spcPct val="90000"/>
              </a:lnSpc>
              <a:spcBef>
                <a:spcPts val="0"/>
              </a:spcBef>
              <a:spcAft>
                <a:spcPts val="0"/>
              </a:spcAft>
              <a:buSzPts val="2800"/>
              <a:buNone/>
              <a:defRPr/>
            </a:lvl8pPr>
            <a:lvl9pPr lvl="8" rtl="0" algn="l">
              <a:lnSpc>
                <a:spcPct val="90000"/>
              </a:lnSpc>
              <a:spcBef>
                <a:spcPts val="0"/>
              </a:spcBef>
              <a:spcAft>
                <a:spcPts val="0"/>
              </a:spcAft>
              <a:buSzPts val="2800"/>
              <a:buNone/>
              <a:defRPr/>
            </a:lvl9pPr>
          </a:lstStyle>
          <a:p/>
        </p:txBody>
      </p:sp>
      <p:sp>
        <p:nvSpPr>
          <p:cNvPr id="58" name="Google Shape;58;p14"/>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1600"/>
              </a:spcAft>
              <a:buClr>
                <a:schemeClr val="dk1"/>
              </a:buClr>
              <a:buSzPts val="1800"/>
              <a:buChar char="■"/>
              <a:defRPr/>
            </a:lvl9pPr>
          </a:lstStyle>
          <a:p/>
        </p:txBody>
      </p:sp>
      <p:sp>
        <p:nvSpPr>
          <p:cNvPr id="59" name="Google Shape;59;p14"/>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1600"/>
              </a:spcAft>
              <a:buClr>
                <a:schemeClr val="dk1"/>
              </a:buClr>
              <a:buSzPts val="1800"/>
              <a:buChar char="■"/>
              <a:defRPr/>
            </a:lvl9pPr>
          </a:lstStyle>
          <a:p/>
        </p:txBody>
      </p:sp>
      <p:sp>
        <p:nvSpPr>
          <p:cNvPr id="60" name="Google Shape;60;p1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p1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p:cSld name="Gold chapter break or bold statement gold">
    <p:spTree>
      <p:nvGrpSpPr>
        <p:cNvPr id="63" name="Shape 63"/>
        <p:cNvGrpSpPr/>
        <p:nvPr/>
      </p:nvGrpSpPr>
      <p:grpSpPr>
        <a:xfrm>
          <a:off x="0" y="0"/>
          <a:ext cx="0" cy="0"/>
          <a:chOff x="0" y="0"/>
          <a:chExt cx="0" cy="0"/>
        </a:xfrm>
      </p:grpSpPr>
      <p:sp>
        <p:nvSpPr>
          <p:cNvPr id="64" name="Google Shape;64;p15"/>
          <p:cNvSpPr txBox="1"/>
          <p:nvPr>
            <p:ph type="title"/>
          </p:nvPr>
        </p:nvSpPr>
        <p:spPr>
          <a:xfrm>
            <a:off x="311700" y="826025"/>
            <a:ext cx="62463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Clr>
                <a:schemeClr val="dk1"/>
              </a:buClr>
              <a:buSzPts val="1400"/>
              <a:buFont typeface="Arial"/>
              <a:buNone/>
              <a:defRPr b="1" sz="6200">
                <a:solidFill>
                  <a:schemeClr val="dk1"/>
                </a:solidFill>
              </a:defRPr>
            </a:lvl2pPr>
            <a:lvl3pPr lvl="2" rtl="0" algn="l">
              <a:lnSpc>
                <a:spcPct val="100000"/>
              </a:lnSpc>
              <a:spcBef>
                <a:spcPts val="0"/>
              </a:spcBef>
              <a:spcAft>
                <a:spcPts val="0"/>
              </a:spcAft>
              <a:buClr>
                <a:schemeClr val="dk1"/>
              </a:buClr>
              <a:buSzPts val="1400"/>
              <a:buFont typeface="Arial"/>
              <a:buNone/>
              <a:defRPr b="1" sz="6200">
                <a:solidFill>
                  <a:schemeClr val="dk1"/>
                </a:solidFill>
              </a:defRPr>
            </a:lvl3pPr>
            <a:lvl4pPr lvl="3" rtl="0" algn="l">
              <a:lnSpc>
                <a:spcPct val="100000"/>
              </a:lnSpc>
              <a:spcBef>
                <a:spcPts val="0"/>
              </a:spcBef>
              <a:spcAft>
                <a:spcPts val="0"/>
              </a:spcAft>
              <a:buClr>
                <a:schemeClr val="dk1"/>
              </a:buClr>
              <a:buSzPts val="1400"/>
              <a:buFont typeface="Arial"/>
              <a:buNone/>
              <a:defRPr b="1" sz="6200">
                <a:solidFill>
                  <a:schemeClr val="dk1"/>
                </a:solidFill>
              </a:defRPr>
            </a:lvl4pPr>
            <a:lvl5pPr lvl="4" rtl="0" algn="l">
              <a:lnSpc>
                <a:spcPct val="100000"/>
              </a:lnSpc>
              <a:spcBef>
                <a:spcPts val="0"/>
              </a:spcBef>
              <a:spcAft>
                <a:spcPts val="0"/>
              </a:spcAft>
              <a:buClr>
                <a:schemeClr val="dk1"/>
              </a:buClr>
              <a:buSzPts val="1400"/>
              <a:buFont typeface="Arial"/>
              <a:buNone/>
              <a:defRPr b="1" sz="6200">
                <a:solidFill>
                  <a:schemeClr val="dk1"/>
                </a:solidFill>
              </a:defRPr>
            </a:lvl5pPr>
            <a:lvl6pPr lvl="5" rtl="0" algn="l">
              <a:lnSpc>
                <a:spcPct val="100000"/>
              </a:lnSpc>
              <a:spcBef>
                <a:spcPts val="0"/>
              </a:spcBef>
              <a:spcAft>
                <a:spcPts val="0"/>
              </a:spcAft>
              <a:buClr>
                <a:schemeClr val="dk1"/>
              </a:buClr>
              <a:buSzPts val="1400"/>
              <a:buFont typeface="Arial"/>
              <a:buNone/>
              <a:defRPr b="1" sz="6200">
                <a:solidFill>
                  <a:schemeClr val="dk1"/>
                </a:solidFill>
              </a:defRPr>
            </a:lvl6pPr>
            <a:lvl7pPr lvl="6" rtl="0" algn="l">
              <a:lnSpc>
                <a:spcPct val="100000"/>
              </a:lnSpc>
              <a:spcBef>
                <a:spcPts val="0"/>
              </a:spcBef>
              <a:spcAft>
                <a:spcPts val="0"/>
              </a:spcAft>
              <a:buClr>
                <a:schemeClr val="dk1"/>
              </a:buClr>
              <a:buSzPts val="1400"/>
              <a:buFont typeface="Arial"/>
              <a:buNone/>
              <a:defRPr b="1" sz="6200">
                <a:solidFill>
                  <a:schemeClr val="dk1"/>
                </a:solidFill>
              </a:defRPr>
            </a:lvl7pPr>
            <a:lvl8pPr lvl="7" rtl="0" algn="l">
              <a:lnSpc>
                <a:spcPct val="100000"/>
              </a:lnSpc>
              <a:spcBef>
                <a:spcPts val="0"/>
              </a:spcBef>
              <a:spcAft>
                <a:spcPts val="0"/>
              </a:spcAft>
              <a:buClr>
                <a:schemeClr val="dk1"/>
              </a:buClr>
              <a:buSzPts val="1400"/>
              <a:buFont typeface="Arial"/>
              <a:buNone/>
              <a:defRPr b="1" sz="6200">
                <a:solidFill>
                  <a:schemeClr val="dk1"/>
                </a:solidFill>
              </a:defRPr>
            </a:lvl8pPr>
            <a:lvl9pPr lvl="8" rtl="0" algn="l">
              <a:lnSpc>
                <a:spcPct val="100000"/>
              </a:lnSpc>
              <a:spcBef>
                <a:spcPts val="0"/>
              </a:spcBef>
              <a:spcAft>
                <a:spcPts val="0"/>
              </a:spcAft>
              <a:buClr>
                <a:schemeClr val="dk1"/>
              </a:buClr>
              <a:buSzPts val="1400"/>
              <a:buFont typeface="Arial"/>
              <a:buNone/>
              <a:defRPr b="1" sz="62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9" name="Shape 69"/>
        <p:cNvGrpSpPr/>
        <p:nvPr/>
      </p:nvGrpSpPr>
      <p:grpSpPr>
        <a:xfrm>
          <a:off x="0" y="0"/>
          <a:ext cx="0" cy="0"/>
          <a:chOff x="0" y="0"/>
          <a:chExt cx="0" cy="0"/>
        </a:xfrm>
      </p:grpSpPr>
      <p:sp>
        <p:nvSpPr>
          <p:cNvPr id="70" name="Google Shape;70;p17"/>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1" name="Google Shape;71;p17"/>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3" name="Shape 73"/>
        <p:cNvGrpSpPr/>
        <p:nvPr/>
      </p:nvGrpSpPr>
      <p:grpSpPr>
        <a:xfrm>
          <a:off x="0" y="0"/>
          <a:ext cx="0" cy="0"/>
          <a:chOff x="0" y="0"/>
          <a:chExt cx="0" cy="0"/>
        </a:xfrm>
      </p:grpSpPr>
      <p:sp>
        <p:nvSpPr>
          <p:cNvPr id="74" name="Google Shape;74;p18"/>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6" name="Shape 76"/>
        <p:cNvGrpSpPr/>
        <p:nvPr/>
      </p:nvGrpSpPr>
      <p:grpSpPr>
        <a:xfrm>
          <a:off x="0" y="0"/>
          <a:ext cx="0" cy="0"/>
          <a:chOff x="0" y="0"/>
          <a:chExt cx="0" cy="0"/>
        </a:xfrm>
      </p:grpSpPr>
      <p:sp>
        <p:nvSpPr>
          <p:cNvPr id="77" name="Google Shape;77;p19"/>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9"/>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80" name="Shape 80"/>
        <p:cNvGrpSpPr/>
        <p:nvPr/>
      </p:nvGrpSpPr>
      <p:grpSpPr>
        <a:xfrm>
          <a:off x="0" y="0"/>
          <a:ext cx="0" cy="0"/>
          <a:chOff x="0" y="0"/>
          <a:chExt cx="0" cy="0"/>
        </a:xfrm>
      </p:grpSpPr>
      <p:sp>
        <p:nvSpPr>
          <p:cNvPr id="81" name="Google Shape;81;p20"/>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20"/>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20"/>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4" name="Google Shape;8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5" name="Shape 85"/>
        <p:cNvGrpSpPr/>
        <p:nvPr/>
      </p:nvGrpSpPr>
      <p:grpSpPr>
        <a:xfrm>
          <a:off x="0" y="0"/>
          <a:ext cx="0" cy="0"/>
          <a:chOff x="0" y="0"/>
          <a:chExt cx="0" cy="0"/>
        </a:xfrm>
      </p:grpSpPr>
      <p:sp>
        <p:nvSpPr>
          <p:cNvPr id="86" name="Google Shape;86;p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8" name="Shape 88"/>
        <p:cNvGrpSpPr/>
        <p:nvPr/>
      </p:nvGrpSpPr>
      <p:grpSpPr>
        <a:xfrm>
          <a:off x="0" y="0"/>
          <a:ext cx="0" cy="0"/>
          <a:chOff x="0" y="0"/>
          <a:chExt cx="0" cy="0"/>
        </a:xfrm>
      </p:grpSpPr>
      <p:sp>
        <p:nvSpPr>
          <p:cNvPr id="89" name="Google Shape;89;p22"/>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0" name="Google Shape;90;p22"/>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1" name="Google Shape;9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92" name="Shape 92"/>
        <p:cNvGrpSpPr/>
        <p:nvPr/>
      </p:nvGrpSpPr>
      <p:grpSpPr>
        <a:xfrm>
          <a:off x="0" y="0"/>
          <a:ext cx="0" cy="0"/>
          <a:chOff x="0" y="0"/>
          <a:chExt cx="0" cy="0"/>
        </a:xfrm>
      </p:grpSpPr>
      <p:sp>
        <p:nvSpPr>
          <p:cNvPr id="93" name="Google Shape;93;p2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4"/>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24"/>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24"/>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0" name="Google Shape;10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1" name="Shape 101"/>
        <p:cNvGrpSpPr/>
        <p:nvPr/>
      </p:nvGrpSpPr>
      <p:grpSpPr>
        <a:xfrm>
          <a:off x="0" y="0"/>
          <a:ext cx="0" cy="0"/>
          <a:chOff x="0" y="0"/>
          <a:chExt cx="0" cy="0"/>
        </a:xfrm>
      </p:grpSpPr>
      <p:sp>
        <p:nvSpPr>
          <p:cNvPr id="102" name="Google Shape;102;p25"/>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103" name="Google Shape;10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4" name="Shape 104"/>
        <p:cNvGrpSpPr/>
        <p:nvPr/>
      </p:nvGrpSpPr>
      <p:grpSpPr>
        <a:xfrm>
          <a:off x="0" y="0"/>
          <a:ext cx="0" cy="0"/>
          <a:chOff x="0" y="0"/>
          <a:chExt cx="0" cy="0"/>
        </a:xfrm>
      </p:grpSpPr>
      <p:sp>
        <p:nvSpPr>
          <p:cNvPr id="105" name="Google Shape;105;p2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6" name="Google Shape;106;p2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7" name="Google Shape;107;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8" name="Shape 108"/>
        <p:cNvGrpSpPr/>
        <p:nvPr/>
      </p:nvGrpSpPr>
      <p:grpSpPr>
        <a:xfrm>
          <a:off x="0" y="0"/>
          <a:ext cx="0" cy="0"/>
          <a:chOff x="0" y="0"/>
          <a:chExt cx="0" cy="0"/>
        </a:xfrm>
      </p:grpSpPr>
      <p:sp>
        <p:nvSpPr>
          <p:cNvPr id="109" name="Google Shape;10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7" name="Google Shape;6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68" name="Google Shape;6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1" Type="http://schemas.openxmlformats.org/officeDocument/2006/relationships/image" Target="../media/image16.jpg"/><Relationship Id="rId10" Type="http://schemas.openxmlformats.org/officeDocument/2006/relationships/image" Target="../media/image11.jpg"/><Relationship Id="rId13" Type="http://schemas.openxmlformats.org/officeDocument/2006/relationships/image" Target="../media/image54.png"/><Relationship Id="rId12" Type="http://schemas.openxmlformats.org/officeDocument/2006/relationships/image" Target="../media/image61.jpg"/><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5.jpg"/><Relationship Id="rId9" Type="http://schemas.openxmlformats.org/officeDocument/2006/relationships/image" Target="../media/image13.jpg"/><Relationship Id="rId15" Type="http://schemas.openxmlformats.org/officeDocument/2006/relationships/image" Target="../media/image3.png"/><Relationship Id="rId14" Type="http://schemas.openxmlformats.org/officeDocument/2006/relationships/image" Target="../media/image21.jpg"/><Relationship Id="rId5" Type="http://schemas.openxmlformats.org/officeDocument/2006/relationships/image" Target="../media/image14.jpg"/><Relationship Id="rId6" Type="http://schemas.openxmlformats.org/officeDocument/2006/relationships/image" Target="../media/image10.jpg"/><Relationship Id="rId7" Type="http://schemas.openxmlformats.org/officeDocument/2006/relationships/image" Target="../media/image9.jpg"/><Relationship Id="rId8"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18.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53.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25.png"/><Relationship Id="rId5" Type="http://schemas.openxmlformats.org/officeDocument/2006/relationships/image" Target="../media/image39.png"/><Relationship Id="rId6" Type="http://schemas.openxmlformats.org/officeDocument/2006/relationships/image" Target="../media/image30.jpg"/><Relationship Id="rId7" Type="http://schemas.openxmlformats.org/officeDocument/2006/relationships/image" Target="../media/image33.jpg"/><Relationship Id="rId8"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png"/><Relationship Id="rId5" Type="http://schemas.openxmlformats.org/officeDocument/2006/relationships/image" Target="../media/image72.png"/><Relationship Id="rId6" Type="http://schemas.openxmlformats.org/officeDocument/2006/relationships/image" Target="../media/image101.png"/><Relationship Id="rId7" Type="http://schemas.openxmlformats.org/officeDocument/2006/relationships/image" Target="../media/image37.png"/><Relationship Id="rId8"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44.jpg"/><Relationship Id="rId4" Type="http://schemas.openxmlformats.org/officeDocument/2006/relationships/image" Target="../media/image34.png"/><Relationship Id="rId5"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99.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91.png"/></Relationships>
</file>

<file path=ppt/slides/_rels/slide22.xml.rels><?xml version="1.0" encoding="UTF-8" standalone="yes"?><Relationships xmlns="http://schemas.openxmlformats.org/package/2006/relationships"><Relationship Id="rId11" Type="http://schemas.openxmlformats.org/officeDocument/2006/relationships/image" Target="../media/image94.jpg"/><Relationship Id="rId10" Type="http://schemas.openxmlformats.org/officeDocument/2006/relationships/image" Target="../media/image95.jpg"/><Relationship Id="rId13" Type="http://schemas.openxmlformats.org/officeDocument/2006/relationships/image" Target="../media/image3.png"/><Relationship Id="rId12" Type="http://schemas.openxmlformats.org/officeDocument/2006/relationships/image" Target="../media/image97.jp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3.jpg"/><Relationship Id="rId4" Type="http://schemas.openxmlformats.org/officeDocument/2006/relationships/image" Target="../media/image92.png"/><Relationship Id="rId9"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42.png"/><Relationship Id="rId7" Type="http://schemas.openxmlformats.org/officeDocument/2006/relationships/image" Target="../media/image96.jpg"/><Relationship Id="rId8" Type="http://schemas.openxmlformats.org/officeDocument/2006/relationships/image" Target="../media/image58.jpg"/></Relationships>
</file>

<file path=ppt/slides/_rels/slide23.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85.png"/><Relationship Id="rId4" Type="http://schemas.openxmlformats.org/officeDocument/2006/relationships/image" Target="../media/image89.png"/><Relationship Id="rId9" Type="http://schemas.openxmlformats.org/officeDocument/2006/relationships/image" Target="../media/image45.jpg"/><Relationship Id="rId5" Type="http://schemas.openxmlformats.org/officeDocument/2006/relationships/image" Target="../media/image41.jpg"/><Relationship Id="rId6" Type="http://schemas.openxmlformats.org/officeDocument/2006/relationships/image" Target="../media/image48.jpg"/><Relationship Id="rId7" Type="http://schemas.openxmlformats.org/officeDocument/2006/relationships/image" Target="../media/image46.jpg"/><Relationship Id="rId8" Type="http://schemas.openxmlformats.org/officeDocument/2006/relationships/image" Target="../media/image5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101.png"/><Relationship Id="rId9" Type="http://schemas.openxmlformats.org/officeDocument/2006/relationships/image" Target="../media/image3.png"/><Relationship Id="rId5" Type="http://schemas.openxmlformats.org/officeDocument/2006/relationships/image" Target="../media/image74.jpg"/><Relationship Id="rId6" Type="http://schemas.openxmlformats.org/officeDocument/2006/relationships/image" Target="../media/image100.png"/><Relationship Id="rId7" Type="http://schemas.openxmlformats.org/officeDocument/2006/relationships/image" Target="../media/image69.png"/><Relationship Id="rId8"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84.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78.png"/><Relationship Id="rId21" Type="http://schemas.openxmlformats.org/officeDocument/2006/relationships/image" Target="../media/image76.png"/><Relationship Id="rId24" Type="http://schemas.openxmlformats.org/officeDocument/2006/relationships/image" Target="../media/image88.png"/><Relationship Id="rId23"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5.jpg"/><Relationship Id="rId4" Type="http://schemas.openxmlformats.org/officeDocument/2006/relationships/image" Target="../media/image57.png"/><Relationship Id="rId9" Type="http://schemas.openxmlformats.org/officeDocument/2006/relationships/image" Target="../media/image59.jpg"/><Relationship Id="rId26" Type="http://schemas.openxmlformats.org/officeDocument/2006/relationships/image" Target="../media/image69.png"/><Relationship Id="rId25" Type="http://schemas.openxmlformats.org/officeDocument/2006/relationships/image" Target="../media/image100.png"/><Relationship Id="rId28" Type="http://schemas.openxmlformats.org/officeDocument/2006/relationships/image" Target="../media/image86.jpg"/><Relationship Id="rId27" Type="http://schemas.openxmlformats.org/officeDocument/2006/relationships/image" Target="../media/image79.jpg"/><Relationship Id="rId5" Type="http://schemas.openxmlformats.org/officeDocument/2006/relationships/image" Target="../media/image68.png"/><Relationship Id="rId6" Type="http://schemas.openxmlformats.org/officeDocument/2006/relationships/image" Target="../media/image56.png"/><Relationship Id="rId29" Type="http://schemas.openxmlformats.org/officeDocument/2006/relationships/image" Target="../media/image90.png"/><Relationship Id="rId7" Type="http://schemas.openxmlformats.org/officeDocument/2006/relationships/image" Target="../media/image60.png"/><Relationship Id="rId8" Type="http://schemas.openxmlformats.org/officeDocument/2006/relationships/image" Target="../media/image64.png"/><Relationship Id="rId11" Type="http://schemas.openxmlformats.org/officeDocument/2006/relationships/image" Target="../media/image83.png"/><Relationship Id="rId10" Type="http://schemas.openxmlformats.org/officeDocument/2006/relationships/image" Target="../media/image62.png"/><Relationship Id="rId13" Type="http://schemas.openxmlformats.org/officeDocument/2006/relationships/image" Target="../media/image63.png"/><Relationship Id="rId12" Type="http://schemas.openxmlformats.org/officeDocument/2006/relationships/image" Target="../media/image93.jpg"/><Relationship Id="rId15" Type="http://schemas.openxmlformats.org/officeDocument/2006/relationships/image" Target="../media/image71.png"/><Relationship Id="rId14" Type="http://schemas.openxmlformats.org/officeDocument/2006/relationships/image" Target="../media/image65.png"/><Relationship Id="rId17" Type="http://schemas.openxmlformats.org/officeDocument/2006/relationships/image" Target="../media/image67.png"/><Relationship Id="rId16" Type="http://schemas.openxmlformats.org/officeDocument/2006/relationships/image" Target="../media/image66.png"/><Relationship Id="rId19" Type="http://schemas.openxmlformats.org/officeDocument/2006/relationships/image" Target="../media/image82.gif"/><Relationship Id="rId18" Type="http://schemas.openxmlformats.org/officeDocument/2006/relationships/image" Target="../media/image7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87.jpg"/><Relationship Id="rId4" Type="http://schemas.openxmlformats.org/officeDocument/2006/relationships/image" Target="../media/image80.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Google Shape;114;p28"/>
          <p:cNvPicPr preferRelativeResize="0"/>
          <p:nvPr/>
        </p:nvPicPr>
        <p:blipFill rotWithShape="1">
          <a:blip r:embed="rId3">
            <a:alphaModFix/>
          </a:blip>
          <a:srcRect b="0" l="0" r="0" t="0"/>
          <a:stretch/>
        </p:blipFill>
        <p:spPr>
          <a:xfrm>
            <a:off x="1868798" y="428763"/>
            <a:ext cx="5397500" cy="1304787"/>
          </a:xfrm>
          <a:prstGeom prst="rect">
            <a:avLst/>
          </a:prstGeom>
          <a:noFill/>
          <a:ln>
            <a:noFill/>
          </a:ln>
        </p:spPr>
      </p:pic>
      <p:sp>
        <p:nvSpPr>
          <p:cNvPr id="115" name="Google Shape;115;p28"/>
          <p:cNvSpPr/>
          <p:nvPr/>
        </p:nvSpPr>
        <p:spPr>
          <a:xfrm>
            <a:off x="1168579" y="4247971"/>
            <a:ext cx="67980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600">
                <a:solidFill>
                  <a:srgbClr val="FEC525"/>
                </a:solidFill>
              </a:rPr>
              <a:t>The Center for Gender Equity in Science and Technology</a:t>
            </a:r>
            <a:endParaRPr b="1" i="0" sz="1600" u="none" cap="none" strike="noStrike">
              <a:solidFill>
                <a:srgbClr val="FEC525"/>
              </a:solidFill>
              <a:latin typeface="Century Gothic"/>
              <a:ea typeface="Century Gothic"/>
              <a:cs typeface="Century Gothic"/>
              <a:sym typeface="Century Gothic"/>
            </a:endParaRPr>
          </a:p>
          <a:p>
            <a:pPr indent="0" lvl="0" marL="0" marR="0" rtl="0" algn="ctr">
              <a:spcBef>
                <a:spcPts val="0"/>
              </a:spcBef>
              <a:spcAft>
                <a:spcPts val="0"/>
              </a:spcAft>
              <a:buNone/>
            </a:pPr>
            <a:r>
              <a:rPr b="1" lang="en" sz="1600">
                <a:solidFill>
                  <a:srgbClr val="FEC525"/>
                </a:solidFill>
              </a:rPr>
              <a:t>2019</a:t>
            </a:r>
            <a:r>
              <a:rPr b="1" i="0" lang="en" sz="1600" u="none" cap="none" strike="noStrike">
                <a:solidFill>
                  <a:srgbClr val="FEC525"/>
                </a:solidFill>
              </a:rPr>
              <a:t> | Arizona State University</a:t>
            </a:r>
            <a:endParaRPr b="1" i="0" sz="1600" u="none" cap="none" strike="noStrike">
              <a:solidFill>
                <a:srgbClr val="FEC525"/>
              </a:solidFill>
              <a:latin typeface="Century Gothic"/>
              <a:ea typeface="Century Gothic"/>
              <a:cs typeface="Century Gothic"/>
              <a:sym typeface="Century Gothic"/>
            </a:endParaRPr>
          </a:p>
          <a:p>
            <a:pPr indent="0" lvl="0" marL="0" marR="0" rtl="0" algn="l">
              <a:spcBef>
                <a:spcPts val="0"/>
              </a:spcBef>
              <a:spcAft>
                <a:spcPts val="0"/>
              </a:spcAft>
              <a:buNone/>
            </a:pPr>
            <a:br>
              <a:rPr b="1" i="0" lang="en" sz="1600" u="none" cap="none" strike="noStrike">
                <a:solidFill>
                  <a:srgbClr val="FEC525"/>
                </a:solidFill>
                <a:latin typeface="Century Gothic"/>
                <a:ea typeface="Century Gothic"/>
                <a:cs typeface="Century Gothic"/>
                <a:sym typeface="Century Gothic"/>
              </a:rPr>
            </a:br>
            <a:endParaRPr b="1" sz="1600">
              <a:solidFill>
                <a:srgbClr val="FEC525"/>
              </a:solidFill>
              <a:latin typeface="Century Gothic"/>
              <a:ea typeface="Century Gothic"/>
              <a:cs typeface="Century Gothic"/>
              <a:sym typeface="Century Gothic"/>
            </a:endParaRPr>
          </a:p>
        </p:txBody>
      </p:sp>
      <p:sp>
        <p:nvSpPr>
          <p:cNvPr id="116" name="Google Shape;116;p28"/>
          <p:cNvSpPr txBox="1"/>
          <p:nvPr/>
        </p:nvSpPr>
        <p:spPr>
          <a:xfrm>
            <a:off x="452750" y="2350425"/>
            <a:ext cx="8229600" cy="1135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b="1" sz="5000">
              <a:solidFill>
                <a:srgbClr val="FFFFFF"/>
              </a:solidFill>
            </a:endParaRPr>
          </a:p>
          <a:p>
            <a:pPr indent="0" lvl="0" marL="0" rtl="0" algn="ctr">
              <a:spcBef>
                <a:spcPts val="0"/>
              </a:spcBef>
              <a:spcAft>
                <a:spcPts val="0"/>
              </a:spcAft>
              <a:buNone/>
            </a:pPr>
            <a:r>
              <a:rPr b="1" lang="en" sz="2400">
                <a:solidFill>
                  <a:srgbClr val="FFFFFF"/>
                </a:solidFill>
                <a:latin typeface="Century Gothic"/>
                <a:ea typeface="Century Gothic"/>
                <a:cs typeface="Century Gothic"/>
                <a:sym typeface="Century Gothic"/>
              </a:rPr>
              <a:t>Empower: An ASU IT Professional Community Day</a:t>
            </a:r>
            <a:endParaRPr b="1" sz="2400">
              <a:solidFill>
                <a:srgbClr val="FFFFFF"/>
              </a:solidFill>
              <a:latin typeface="Century Gothic"/>
              <a:ea typeface="Century Gothic"/>
              <a:cs typeface="Century Gothic"/>
              <a:sym typeface="Century Gothic"/>
            </a:endParaRPr>
          </a:p>
          <a:p>
            <a:pPr indent="0" lvl="0" marL="0" rtl="0" algn="ctr">
              <a:spcBef>
                <a:spcPts val="0"/>
              </a:spcBef>
              <a:spcAft>
                <a:spcPts val="0"/>
              </a:spcAft>
              <a:buNone/>
            </a:pPr>
            <a:r>
              <a:rPr b="1" lang="en" sz="2400">
                <a:solidFill>
                  <a:srgbClr val="FFFFFF"/>
                </a:solidFill>
                <a:latin typeface="Century Gothic"/>
                <a:ea typeface="Century Gothic"/>
                <a:cs typeface="Century Gothic"/>
                <a:sym typeface="Century Gothic"/>
              </a:rPr>
              <a:t>Presentation by</a:t>
            </a:r>
            <a:endParaRPr b="1" sz="2400">
              <a:solidFill>
                <a:srgbClr val="FFFFFF"/>
              </a:solidFill>
              <a:latin typeface="Century Gothic"/>
              <a:ea typeface="Century Gothic"/>
              <a:cs typeface="Century Gothic"/>
              <a:sym typeface="Century Gothic"/>
            </a:endParaRPr>
          </a:p>
          <a:p>
            <a:pPr indent="0" lvl="0" marL="0" rtl="0" algn="ctr">
              <a:spcBef>
                <a:spcPts val="0"/>
              </a:spcBef>
              <a:spcAft>
                <a:spcPts val="0"/>
              </a:spcAft>
              <a:buNone/>
            </a:pPr>
            <a:r>
              <a:rPr b="1" lang="en" sz="2400">
                <a:solidFill>
                  <a:srgbClr val="FFFFFF"/>
                </a:solidFill>
                <a:latin typeface="Century Gothic"/>
                <a:ea typeface="Century Gothic"/>
                <a:cs typeface="Century Gothic"/>
                <a:sym typeface="Century Gothic"/>
              </a:rPr>
              <a:t>Dr. Kimberly A. Scott</a:t>
            </a:r>
            <a:endParaRPr b="1" sz="2400">
              <a:solidFill>
                <a:srgbClr val="FFFFFF"/>
              </a:solidFill>
              <a:latin typeface="Century Gothic"/>
              <a:ea typeface="Century Gothic"/>
              <a:cs typeface="Century Gothic"/>
              <a:sym typeface="Century Gothic"/>
            </a:endParaRPr>
          </a:p>
          <a:p>
            <a:pPr indent="0" lvl="0" marL="0" rtl="0" algn="ctr">
              <a:spcBef>
                <a:spcPts val="0"/>
              </a:spcBef>
              <a:spcAft>
                <a:spcPts val="0"/>
              </a:spcAft>
              <a:buNone/>
            </a:pPr>
            <a:r>
              <a:rPr b="1" lang="en" sz="2400">
                <a:solidFill>
                  <a:srgbClr val="FFFFFF"/>
                </a:solidFill>
                <a:latin typeface="Century Gothic"/>
                <a:ea typeface="Century Gothic"/>
                <a:cs typeface="Century Gothic"/>
                <a:sym typeface="Century Gothic"/>
              </a:rPr>
              <a:t>Professor &amp; Founding Executive Director</a:t>
            </a:r>
            <a:endParaRPr b="1" sz="2400">
              <a:solidFill>
                <a:srgbClr val="FFFFFF"/>
              </a:solidFill>
              <a:latin typeface="Century Gothic"/>
              <a:ea typeface="Century Gothic"/>
              <a:cs typeface="Century Gothic"/>
              <a:sym typeface="Century Gothic"/>
            </a:endParaRPr>
          </a:p>
          <a:p>
            <a:pPr indent="0" lvl="0" marL="0" rtl="0" algn="ctr">
              <a:spcBef>
                <a:spcPts val="0"/>
              </a:spcBef>
              <a:spcAft>
                <a:spcPts val="0"/>
              </a:spcAft>
              <a:buNone/>
            </a:pPr>
            <a:r>
              <a:rPr b="1" lang="en" sz="2400">
                <a:solidFill>
                  <a:srgbClr val="FFFFFF"/>
                </a:solidFill>
                <a:latin typeface="Century Gothic"/>
                <a:ea typeface="Century Gothic"/>
                <a:cs typeface="Century Gothic"/>
                <a:sym typeface="Century Gothic"/>
              </a:rPr>
              <a:t>May 22, 2019</a:t>
            </a:r>
            <a:endParaRPr b="1" sz="2400">
              <a:solidFill>
                <a:srgbClr val="FFFFFF"/>
              </a:solidFill>
              <a:latin typeface="Century Gothic"/>
              <a:ea typeface="Century Gothic"/>
              <a:cs typeface="Century Gothic"/>
              <a:sym typeface="Century Gothic"/>
            </a:endParaRPr>
          </a:p>
          <a:p>
            <a:pPr indent="0" lvl="0" marL="0" rtl="0" algn="ctr">
              <a:spcBef>
                <a:spcPts val="0"/>
              </a:spcBef>
              <a:spcAft>
                <a:spcPts val="0"/>
              </a:spcAft>
              <a:buNone/>
            </a:pPr>
            <a:r>
              <a:t/>
            </a:r>
            <a:endParaRPr b="1" sz="5000">
              <a:solidFill>
                <a:srgbClr val="FFFFFF"/>
              </a:solidFill>
              <a:latin typeface="Century Gothic"/>
              <a:ea typeface="Century Gothic"/>
              <a:cs typeface="Century Gothic"/>
              <a:sym typeface="Century Gothic"/>
            </a:endParaRPr>
          </a:p>
        </p:txBody>
      </p:sp>
      <p:sp>
        <p:nvSpPr>
          <p:cNvPr id="117" name="Google Shape;117;p28"/>
          <p:cNvSpPr txBox="1"/>
          <p:nvPr/>
        </p:nvSpPr>
        <p:spPr>
          <a:xfrm>
            <a:off x="8232350" y="49700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118" name="Google Shape;118;p28"/>
          <p:cNvPicPr preferRelativeResize="0"/>
          <p:nvPr/>
        </p:nvPicPr>
        <p:blipFill>
          <a:blip r:embed="rId4">
            <a:alphaModFix/>
          </a:blip>
          <a:stretch>
            <a:fillRect/>
          </a:stretch>
        </p:blipFill>
        <p:spPr>
          <a:xfrm>
            <a:off x="8428850" y="127700"/>
            <a:ext cx="454802" cy="36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7"/>
          <p:cNvSpPr txBox="1"/>
          <p:nvPr>
            <p:ph type="title"/>
          </p:nvPr>
        </p:nvSpPr>
        <p:spPr>
          <a:xfrm>
            <a:off x="311700" y="6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Alleged Cause #3: Access</a:t>
            </a:r>
            <a:endParaRPr>
              <a:solidFill>
                <a:srgbClr val="FFFFFF"/>
              </a:solidFill>
            </a:endParaRPr>
          </a:p>
        </p:txBody>
      </p:sp>
      <p:sp>
        <p:nvSpPr>
          <p:cNvPr id="190" name="Google Shape;190;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91" name="Google Shape;191;p37"/>
          <p:cNvPicPr preferRelativeResize="0"/>
          <p:nvPr/>
        </p:nvPicPr>
        <p:blipFill>
          <a:blip r:embed="rId3">
            <a:alphaModFix/>
          </a:blip>
          <a:stretch>
            <a:fillRect/>
          </a:stretch>
        </p:blipFill>
        <p:spPr>
          <a:xfrm>
            <a:off x="-30602" y="775350"/>
            <a:ext cx="7345799" cy="4368151"/>
          </a:xfrm>
          <a:prstGeom prst="rect">
            <a:avLst/>
          </a:prstGeom>
          <a:noFill/>
          <a:ln>
            <a:noFill/>
          </a:ln>
        </p:spPr>
      </p:pic>
      <p:sp>
        <p:nvSpPr>
          <p:cNvPr id="192" name="Google Shape;192;p37"/>
          <p:cNvSpPr txBox="1"/>
          <p:nvPr/>
        </p:nvSpPr>
        <p:spPr>
          <a:xfrm>
            <a:off x="4621900" y="775350"/>
            <a:ext cx="4522200" cy="1913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600"/>
              <a:t>“They expect me to either be able to do it all because I have had a wealth of experience, or they pretty much expect me to be there and just cosign to whatever it is they want to do. So, it's one extreme or the other, not much in the middle.</a:t>
            </a:r>
            <a:endParaRPr b="1" i="1" sz="1600"/>
          </a:p>
          <a:p>
            <a:pPr indent="-330200" lvl="0" marL="457200" rtl="0" algn="l">
              <a:spcBef>
                <a:spcPts val="0"/>
              </a:spcBef>
              <a:spcAft>
                <a:spcPts val="0"/>
              </a:spcAft>
              <a:buSzPts val="1600"/>
              <a:buChar char="-"/>
            </a:pPr>
            <a:r>
              <a:rPr b="1" i="1" lang="en" sz="1600"/>
              <a:t>Thomas, et. al., in press</a:t>
            </a:r>
            <a:endParaRPr b="1" i="1"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8"/>
          <p:cNvSpPr txBox="1"/>
          <p:nvPr>
            <p:ph type="title"/>
          </p:nvPr>
        </p:nvSpPr>
        <p:spPr>
          <a:xfrm>
            <a:off x="502327" y="120125"/>
            <a:ext cx="6135000" cy="5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Counterstory #3</a:t>
            </a:r>
            <a:r>
              <a:rPr lang="en">
                <a:solidFill>
                  <a:srgbClr val="FFFFFF"/>
                </a:solidFill>
              </a:rPr>
              <a:t> </a:t>
            </a:r>
            <a:endParaRPr>
              <a:solidFill>
                <a:srgbClr val="FFFFFF"/>
              </a:solidFill>
            </a:endParaRPr>
          </a:p>
        </p:txBody>
      </p:sp>
      <p:pic>
        <p:nvPicPr>
          <p:cNvPr id="198" name="Google Shape;198;p38"/>
          <p:cNvPicPr preferRelativeResize="0"/>
          <p:nvPr/>
        </p:nvPicPr>
        <p:blipFill>
          <a:blip r:embed="rId3">
            <a:alphaModFix/>
          </a:blip>
          <a:stretch>
            <a:fillRect/>
          </a:stretch>
        </p:blipFill>
        <p:spPr>
          <a:xfrm>
            <a:off x="112825" y="645725"/>
            <a:ext cx="4902301" cy="3353575"/>
          </a:xfrm>
          <a:prstGeom prst="rect">
            <a:avLst/>
          </a:prstGeom>
          <a:noFill/>
          <a:ln>
            <a:noFill/>
          </a:ln>
        </p:spPr>
      </p:pic>
      <p:pic>
        <p:nvPicPr>
          <p:cNvPr id="199" name="Google Shape;199;p38"/>
          <p:cNvPicPr preferRelativeResize="0"/>
          <p:nvPr/>
        </p:nvPicPr>
        <p:blipFill>
          <a:blip r:embed="rId4">
            <a:alphaModFix/>
          </a:blip>
          <a:stretch>
            <a:fillRect/>
          </a:stretch>
        </p:blipFill>
        <p:spPr>
          <a:xfrm>
            <a:off x="5015125" y="1727325"/>
            <a:ext cx="4036224" cy="2824324"/>
          </a:xfrm>
          <a:prstGeom prst="rect">
            <a:avLst/>
          </a:prstGeom>
          <a:noFill/>
          <a:ln>
            <a:noFill/>
          </a:ln>
        </p:spPr>
      </p:pic>
      <p:sp>
        <p:nvSpPr>
          <p:cNvPr id="200" name="Google Shape;200;p38"/>
          <p:cNvSpPr txBox="1"/>
          <p:nvPr/>
        </p:nvSpPr>
        <p:spPr>
          <a:xfrm>
            <a:off x="964500" y="3544425"/>
            <a:ext cx="72150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F5BB34"/>
                </a:solidFill>
              </a:rPr>
              <a:t>“...</a:t>
            </a:r>
            <a:r>
              <a:rPr b="1" lang="en" sz="1800">
                <a:solidFill>
                  <a:srgbClr val="F5BB34"/>
                </a:solidFill>
              </a:rPr>
              <a:t>cultures have to change, too” - L. Burge</a:t>
            </a:r>
            <a:r>
              <a:rPr lang="en" sz="1800">
                <a:solidFill>
                  <a:srgbClr val="F5BB34"/>
                </a:solidFill>
              </a:rPr>
              <a:t> </a:t>
            </a:r>
            <a:endParaRPr sz="1800">
              <a:solidFill>
                <a:srgbClr val="F5BB34"/>
              </a:solidFill>
            </a:endParaRPr>
          </a:p>
          <a:p>
            <a:pPr indent="0" lvl="0" marL="0" rtl="0" algn="l">
              <a:lnSpc>
                <a:spcPct val="115000"/>
              </a:lnSpc>
              <a:spcBef>
                <a:spcPts val="1600"/>
              </a:spcBef>
              <a:spcAft>
                <a:spcPts val="1600"/>
              </a:spcAft>
              <a:buNone/>
            </a:pPr>
            <a:r>
              <a:t/>
            </a:r>
            <a:endParaRPr sz="1800">
              <a:solidFill>
                <a:srgbClr val="F5BB3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pic>
        <p:nvPicPr>
          <p:cNvPr id="205" name="Google Shape;205;p39"/>
          <p:cNvPicPr preferRelativeResize="0"/>
          <p:nvPr/>
        </p:nvPicPr>
        <p:blipFill>
          <a:blip r:embed="rId3">
            <a:alphaModFix/>
          </a:blip>
          <a:stretch>
            <a:fillRect/>
          </a:stretch>
        </p:blipFill>
        <p:spPr>
          <a:xfrm>
            <a:off x="44626" y="4694500"/>
            <a:ext cx="1639896" cy="398526"/>
          </a:xfrm>
          <a:prstGeom prst="rect">
            <a:avLst/>
          </a:prstGeom>
          <a:noFill/>
          <a:ln>
            <a:noFill/>
          </a:ln>
        </p:spPr>
      </p:pic>
      <p:cxnSp>
        <p:nvCxnSpPr>
          <p:cNvPr id="206" name="Google Shape;206;p39"/>
          <p:cNvCxnSpPr/>
          <p:nvPr/>
        </p:nvCxnSpPr>
        <p:spPr>
          <a:xfrm>
            <a:off x="1981200" y="3989205"/>
            <a:ext cx="5928600" cy="900"/>
          </a:xfrm>
          <a:prstGeom prst="straightConnector1">
            <a:avLst/>
          </a:prstGeom>
          <a:noFill/>
          <a:ln cap="flat" cmpd="sng" w="22225">
            <a:solidFill>
              <a:srgbClr val="FEC525"/>
            </a:solidFill>
            <a:prstDash val="solid"/>
            <a:round/>
            <a:headEnd len="sm" w="sm" type="none"/>
            <a:tailEnd len="sm" w="sm" type="none"/>
          </a:ln>
        </p:spPr>
      </p:cxnSp>
      <p:cxnSp>
        <p:nvCxnSpPr>
          <p:cNvPr id="207" name="Google Shape;207;p39"/>
          <p:cNvCxnSpPr>
            <a:stCxn id="208" idx="3"/>
          </p:cNvCxnSpPr>
          <p:nvPr/>
        </p:nvCxnSpPr>
        <p:spPr>
          <a:xfrm flipH="1" rot="10800000">
            <a:off x="3429000" y="2524934"/>
            <a:ext cx="4968000" cy="8700"/>
          </a:xfrm>
          <a:prstGeom prst="straightConnector1">
            <a:avLst/>
          </a:prstGeom>
          <a:noFill/>
          <a:ln cap="flat" cmpd="sng" w="22225">
            <a:solidFill>
              <a:srgbClr val="FEC525"/>
            </a:solidFill>
            <a:prstDash val="solid"/>
            <a:round/>
            <a:headEnd len="sm" w="sm" type="none"/>
            <a:tailEnd len="sm" w="sm" type="none"/>
          </a:ln>
        </p:spPr>
      </p:cxnSp>
      <p:cxnSp>
        <p:nvCxnSpPr>
          <p:cNvPr id="209" name="Google Shape;209;p39"/>
          <p:cNvCxnSpPr>
            <a:stCxn id="210" idx="3"/>
            <a:endCxn id="211" idx="1"/>
          </p:cNvCxnSpPr>
          <p:nvPr/>
        </p:nvCxnSpPr>
        <p:spPr>
          <a:xfrm>
            <a:off x="6248400" y="1076309"/>
            <a:ext cx="1661400" cy="600"/>
          </a:xfrm>
          <a:prstGeom prst="straightConnector1">
            <a:avLst/>
          </a:prstGeom>
          <a:noFill/>
          <a:ln cap="flat" cmpd="sng" w="22225">
            <a:solidFill>
              <a:srgbClr val="FEC525"/>
            </a:solidFill>
            <a:prstDash val="solid"/>
            <a:round/>
            <a:headEnd len="sm" w="sm" type="none"/>
            <a:tailEnd len="sm" w="sm" type="none"/>
          </a:ln>
        </p:spPr>
      </p:cxnSp>
      <p:sp>
        <p:nvSpPr>
          <p:cNvPr id="210" name="Google Shape;210;p39"/>
          <p:cNvSpPr/>
          <p:nvPr/>
        </p:nvSpPr>
        <p:spPr>
          <a:xfrm>
            <a:off x="4876800" y="891659"/>
            <a:ext cx="1371600" cy="369300"/>
          </a:xfrm>
          <a:prstGeom prst="rect">
            <a:avLst/>
          </a:prstGeom>
          <a:solidFill>
            <a:srgbClr val="FEC52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rgbClr val="8C1D40"/>
                </a:solidFill>
                <a:latin typeface="Arial"/>
                <a:ea typeface="Arial"/>
                <a:cs typeface="Arial"/>
                <a:sym typeface="Arial"/>
              </a:rPr>
              <a:t>Advocacy</a:t>
            </a:r>
            <a:endParaRPr sz="1800">
              <a:solidFill>
                <a:srgbClr val="FFFFFF"/>
              </a:solidFill>
              <a:latin typeface="Century Gothic"/>
              <a:ea typeface="Century Gothic"/>
              <a:cs typeface="Century Gothic"/>
              <a:sym typeface="Century Gothic"/>
            </a:endParaRPr>
          </a:p>
        </p:txBody>
      </p:sp>
      <p:sp>
        <p:nvSpPr>
          <p:cNvPr id="208" name="Google Shape;208;p39"/>
          <p:cNvSpPr/>
          <p:nvPr/>
        </p:nvSpPr>
        <p:spPr>
          <a:xfrm>
            <a:off x="1219200" y="2348984"/>
            <a:ext cx="2209800" cy="369300"/>
          </a:xfrm>
          <a:prstGeom prst="rect">
            <a:avLst/>
          </a:prstGeom>
          <a:solidFill>
            <a:srgbClr val="FEC52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rgbClr val="8C1D40"/>
                </a:solidFill>
                <a:latin typeface="Arial"/>
                <a:ea typeface="Arial"/>
                <a:cs typeface="Arial"/>
                <a:sym typeface="Arial"/>
              </a:rPr>
              <a:t>Capacity Building</a:t>
            </a:r>
            <a:endParaRPr sz="1800">
              <a:solidFill>
                <a:srgbClr val="FFFFFF"/>
              </a:solidFill>
              <a:latin typeface="Century Gothic"/>
              <a:ea typeface="Century Gothic"/>
              <a:cs typeface="Century Gothic"/>
              <a:sym typeface="Century Gothic"/>
            </a:endParaRPr>
          </a:p>
        </p:txBody>
      </p:sp>
      <p:sp>
        <p:nvSpPr>
          <p:cNvPr id="212" name="Google Shape;212;p39"/>
          <p:cNvSpPr/>
          <p:nvPr/>
        </p:nvSpPr>
        <p:spPr>
          <a:xfrm>
            <a:off x="1905000" y="3804555"/>
            <a:ext cx="1524000" cy="369300"/>
          </a:xfrm>
          <a:prstGeom prst="rect">
            <a:avLst/>
          </a:prstGeom>
          <a:solidFill>
            <a:srgbClr val="FEC52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rgbClr val="8C1D40"/>
                </a:solidFill>
                <a:latin typeface="Arial"/>
                <a:ea typeface="Arial"/>
                <a:cs typeface="Arial"/>
                <a:sym typeface="Arial"/>
              </a:rPr>
              <a:t>Knowledge</a:t>
            </a:r>
            <a:endParaRPr sz="1800">
              <a:solidFill>
                <a:srgbClr val="FFFFFF"/>
              </a:solidFill>
              <a:latin typeface="Century Gothic"/>
              <a:ea typeface="Century Gothic"/>
              <a:cs typeface="Century Gothic"/>
              <a:sym typeface="Century Gothic"/>
            </a:endParaRPr>
          </a:p>
        </p:txBody>
      </p:sp>
      <p:pic>
        <p:nvPicPr>
          <p:cNvPr descr="https://lh5.googleusercontent.com/7Dn4EZGcs_geMHXCFoEGTwjbNgDdbVXU4YkDPeGiTz5Sk1YrBYuyP2C-avUu9YeMZjVPj4aSnVDrA9y63lDG8QP9DYhVS7EeJ3Mm_CBH3Zk7ByM6TNs3nX5f7hHKhjMN5lEvnaNI6fI" id="213" name="Google Shape;213;p39"/>
          <p:cNvPicPr preferRelativeResize="0"/>
          <p:nvPr/>
        </p:nvPicPr>
        <p:blipFill rotWithShape="1">
          <a:blip r:embed="rId4">
            <a:alphaModFix/>
          </a:blip>
          <a:srcRect b="0" l="0" r="0" t="0"/>
          <a:stretch/>
        </p:blipFill>
        <p:spPr>
          <a:xfrm>
            <a:off x="6477000" y="590550"/>
            <a:ext cx="971550" cy="971550"/>
          </a:xfrm>
          <a:prstGeom prst="rect">
            <a:avLst/>
          </a:prstGeom>
          <a:noFill/>
          <a:ln>
            <a:noFill/>
          </a:ln>
        </p:spPr>
      </p:pic>
      <p:pic>
        <p:nvPicPr>
          <p:cNvPr descr="https://lh6.googleusercontent.com/fZVK1uSHXmxs-l9q1C8BhYvdR3N4HlZHvkA9De6s0WFI9SpOcjjs-e9ix5JAylBIYZEnqqXStCbUhybQb45vk9FWVZ6gmRe7talqu4MgbIRNLqbc2BOyCnW-KW_O66QD0rTikjHbfGk" id="211" name="Google Shape;211;p39"/>
          <p:cNvPicPr preferRelativeResize="0"/>
          <p:nvPr/>
        </p:nvPicPr>
        <p:blipFill rotWithShape="1">
          <a:blip r:embed="rId5">
            <a:alphaModFix/>
          </a:blip>
          <a:srcRect b="0" l="0" r="0" t="0"/>
          <a:stretch/>
        </p:blipFill>
        <p:spPr>
          <a:xfrm>
            <a:off x="7909941" y="591050"/>
            <a:ext cx="971551" cy="971551"/>
          </a:xfrm>
          <a:prstGeom prst="rect">
            <a:avLst/>
          </a:prstGeom>
          <a:noFill/>
          <a:ln>
            <a:noFill/>
          </a:ln>
        </p:spPr>
      </p:pic>
      <p:pic>
        <p:nvPicPr>
          <p:cNvPr descr="https://lh4.googleusercontent.com/dpHBHikQ2zv8e2rCiGODRQlaleVxFSQIkh8Evu0xkP_0nwkGRzIVx7RxG1rGNn0fvtdrRyIwgJeolByUjTY_YivyfR81dyaJmaf6cp406POIXkxI8RQRfC5UD-Uv6fZrtV8XNj2uPpw" id="214" name="Google Shape;214;p39"/>
          <p:cNvPicPr preferRelativeResize="0"/>
          <p:nvPr/>
        </p:nvPicPr>
        <p:blipFill rotWithShape="1">
          <a:blip r:embed="rId6">
            <a:alphaModFix/>
          </a:blip>
          <a:srcRect b="0" l="0" r="0" t="0"/>
          <a:stretch/>
        </p:blipFill>
        <p:spPr>
          <a:xfrm>
            <a:off x="5031486" y="2049018"/>
            <a:ext cx="969264" cy="969264"/>
          </a:xfrm>
          <a:prstGeom prst="rect">
            <a:avLst/>
          </a:prstGeom>
          <a:noFill/>
          <a:ln>
            <a:noFill/>
          </a:ln>
        </p:spPr>
      </p:pic>
      <p:pic>
        <p:nvPicPr>
          <p:cNvPr descr="https://lh3.googleusercontent.com/XCv-muePGARG2dfOjd2o05J6IAM3fAWld9zEQcUcijAZZ5Go3TW2LyOH-0-XH-FsB39O-uJVZ7gx5TX1auMu_VEca3kVv4_ZPSmFgKez44S-AzaN6-ePflFvDxZQTHgiu2WbAAFMg2g" id="215" name="Google Shape;215;p39"/>
          <p:cNvPicPr preferRelativeResize="0"/>
          <p:nvPr/>
        </p:nvPicPr>
        <p:blipFill rotWithShape="1">
          <a:blip r:embed="rId7">
            <a:alphaModFix/>
          </a:blip>
          <a:srcRect b="0" l="0" r="0" t="0"/>
          <a:stretch/>
        </p:blipFill>
        <p:spPr>
          <a:xfrm>
            <a:off x="6464427" y="2048821"/>
            <a:ext cx="969264" cy="969264"/>
          </a:xfrm>
          <a:prstGeom prst="rect">
            <a:avLst/>
          </a:prstGeom>
          <a:noFill/>
          <a:ln>
            <a:noFill/>
          </a:ln>
        </p:spPr>
      </p:pic>
      <p:pic>
        <p:nvPicPr>
          <p:cNvPr descr="https://lh6.googleusercontent.com/OyMPQjPz_nz5OoFXVzRvT7ENoVZnQ5UanIeJXek3khtHG1U_6oVURUqc8Nu6y5baXpLTKlXkzIFk_SZDZ97KEFf7LcSPJ-Dcy6_g_XTSi6SerkIW-YFBy4w8rjdobqD1x89lOeyOgTM" id="216" name="Google Shape;216;p39"/>
          <p:cNvPicPr preferRelativeResize="0"/>
          <p:nvPr/>
        </p:nvPicPr>
        <p:blipFill rotWithShape="1">
          <a:blip r:embed="rId8">
            <a:alphaModFix/>
          </a:blip>
          <a:srcRect b="0" l="0" r="0" t="0"/>
          <a:stretch/>
        </p:blipFill>
        <p:spPr>
          <a:xfrm>
            <a:off x="3668308" y="3507302"/>
            <a:ext cx="971432" cy="969265"/>
          </a:xfrm>
          <a:prstGeom prst="rect">
            <a:avLst/>
          </a:prstGeom>
          <a:noFill/>
          <a:ln>
            <a:noFill/>
          </a:ln>
        </p:spPr>
      </p:pic>
      <p:pic>
        <p:nvPicPr>
          <p:cNvPr descr="https://lh4.googleusercontent.com/bgUHgxB2H0KsmZnFkxax3WeGdXBWN1AbJG8qkuqTnyYvJt7bG3zIpM5xh0pRdbF2ysHNzN1RTddzJlnwFaxbU447oTx-kLsUFXg9j9x3jf16X7ubwAZ6Faub708-vFQuezQP6DrUMAE" id="217" name="Google Shape;217;p39"/>
          <p:cNvPicPr preferRelativeResize="0"/>
          <p:nvPr/>
        </p:nvPicPr>
        <p:blipFill rotWithShape="1">
          <a:blip r:embed="rId9">
            <a:alphaModFix/>
          </a:blip>
          <a:srcRect b="25996" l="0" r="0" t="10003"/>
          <a:stretch/>
        </p:blipFill>
        <p:spPr>
          <a:xfrm>
            <a:off x="5055265" y="3504573"/>
            <a:ext cx="969264" cy="969264"/>
          </a:xfrm>
          <a:prstGeom prst="rect">
            <a:avLst/>
          </a:prstGeom>
          <a:noFill/>
          <a:ln>
            <a:noFill/>
          </a:ln>
        </p:spPr>
      </p:pic>
      <p:sp>
        <p:nvSpPr>
          <p:cNvPr id="218" name="Google Shape;218;p39"/>
          <p:cNvSpPr/>
          <p:nvPr/>
        </p:nvSpPr>
        <p:spPr>
          <a:xfrm>
            <a:off x="6274748" y="1575318"/>
            <a:ext cx="13716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latin typeface="Arial"/>
                <a:ea typeface="Arial"/>
                <a:cs typeface="Arial"/>
                <a:sym typeface="Arial"/>
              </a:rPr>
              <a:t>Kalani Rice</a:t>
            </a:r>
            <a:endParaRPr sz="900"/>
          </a:p>
          <a:p>
            <a:pPr indent="0" lvl="0" marL="0" marR="0" rtl="0" algn="ctr">
              <a:spcBef>
                <a:spcPts val="0"/>
              </a:spcBef>
              <a:spcAft>
                <a:spcPts val="0"/>
              </a:spcAft>
              <a:buNone/>
            </a:pPr>
            <a:r>
              <a:rPr lang="en" sz="900">
                <a:solidFill>
                  <a:srgbClr val="FFFFFF"/>
                </a:solidFill>
                <a:latin typeface="Arial"/>
                <a:ea typeface="Arial"/>
                <a:cs typeface="Arial"/>
                <a:sym typeface="Arial"/>
              </a:rPr>
              <a:t>Program Manager</a:t>
            </a:r>
            <a:endParaRPr sz="900"/>
          </a:p>
        </p:txBody>
      </p:sp>
      <p:sp>
        <p:nvSpPr>
          <p:cNvPr id="219" name="Google Shape;219;p39"/>
          <p:cNvSpPr/>
          <p:nvPr/>
        </p:nvSpPr>
        <p:spPr>
          <a:xfrm>
            <a:off x="7421125" y="1568400"/>
            <a:ext cx="19515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latin typeface="Arial"/>
                <a:ea typeface="Arial"/>
                <a:cs typeface="Arial"/>
                <a:sym typeface="Arial"/>
              </a:rPr>
              <a:t>Oliver Dean</a:t>
            </a:r>
            <a:endParaRPr sz="900">
              <a:solidFill>
                <a:srgbClr val="FFFFFF"/>
              </a:solidFill>
            </a:endParaRPr>
          </a:p>
          <a:p>
            <a:pPr indent="0" lvl="0" marL="0" marR="0" rtl="0" algn="ctr">
              <a:spcBef>
                <a:spcPts val="0"/>
              </a:spcBef>
              <a:spcAft>
                <a:spcPts val="0"/>
              </a:spcAft>
              <a:buNone/>
            </a:pPr>
            <a:r>
              <a:rPr lang="en" sz="800">
                <a:solidFill>
                  <a:srgbClr val="FFFFFF"/>
                </a:solidFill>
              </a:rPr>
              <a:t>Communications &amp; Media Relations Program Coordinator</a:t>
            </a:r>
            <a:endParaRPr sz="800">
              <a:solidFill>
                <a:srgbClr val="FFFFFF"/>
              </a:solidFill>
            </a:endParaRPr>
          </a:p>
        </p:txBody>
      </p:sp>
      <p:sp>
        <p:nvSpPr>
          <p:cNvPr id="220" name="Google Shape;220;p39"/>
          <p:cNvSpPr/>
          <p:nvPr/>
        </p:nvSpPr>
        <p:spPr>
          <a:xfrm>
            <a:off x="4691634" y="3042924"/>
            <a:ext cx="16491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latin typeface="Arial"/>
                <a:ea typeface="Arial"/>
                <a:cs typeface="Arial"/>
                <a:sym typeface="Arial"/>
              </a:rPr>
              <a:t>Kristin Elwood, Ph.D</a:t>
            </a:r>
            <a:endParaRPr sz="900">
              <a:solidFill>
                <a:srgbClr val="FFFFFF"/>
              </a:solidFill>
              <a:latin typeface="Arial"/>
              <a:ea typeface="Arial"/>
              <a:cs typeface="Arial"/>
              <a:sym typeface="Arial"/>
            </a:endParaRPr>
          </a:p>
          <a:p>
            <a:pPr indent="0" lvl="0" marL="0" marR="0" rtl="0" algn="ctr">
              <a:spcBef>
                <a:spcPts val="0"/>
              </a:spcBef>
              <a:spcAft>
                <a:spcPts val="0"/>
              </a:spcAft>
              <a:buNone/>
            </a:pPr>
            <a:r>
              <a:rPr lang="en" sz="900">
                <a:solidFill>
                  <a:srgbClr val="FFFFFF"/>
                </a:solidFill>
                <a:latin typeface="Arial"/>
                <a:ea typeface="Arial"/>
                <a:cs typeface="Arial"/>
                <a:sym typeface="Arial"/>
              </a:rPr>
              <a:t>Curriculum Designer</a:t>
            </a:r>
            <a:endParaRPr sz="900"/>
          </a:p>
        </p:txBody>
      </p:sp>
      <p:sp>
        <p:nvSpPr>
          <p:cNvPr id="221" name="Google Shape;221;p39"/>
          <p:cNvSpPr/>
          <p:nvPr/>
        </p:nvSpPr>
        <p:spPr>
          <a:xfrm>
            <a:off x="6092301" y="4505650"/>
            <a:ext cx="17391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rPr>
              <a:t>Jessica Borders</a:t>
            </a:r>
            <a:endParaRPr sz="900">
              <a:solidFill>
                <a:srgbClr val="FFFFFF"/>
              </a:solidFill>
              <a:latin typeface="Arial"/>
              <a:ea typeface="Arial"/>
              <a:cs typeface="Arial"/>
              <a:sym typeface="Arial"/>
            </a:endParaRPr>
          </a:p>
          <a:p>
            <a:pPr indent="0" lvl="0" marL="0" marR="0" rtl="0" algn="ctr">
              <a:spcBef>
                <a:spcPts val="0"/>
              </a:spcBef>
              <a:spcAft>
                <a:spcPts val="0"/>
              </a:spcAft>
              <a:buNone/>
            </a:pPr>
            <a:r>
              <a:rPr lang="en" sz="900">
                <a:solidFill>
                  <a:srgbClr val="FFFFFF"/>
                </a:solidFill>
              </a:rPr>
              <a:t>Graduate Research </a:t>
            </a:r>
            <a:endParaRPr sz="900">
              <a:solidFill>
                <a:srgbClr val="FFFFFF"/>
              </a:solidFill>
            </a:endParaRPr>
          </a:p>
          <a:p>
            <a:pPr indent="0" lvl="0" marL="0" marR="0" rtl="0" algn="ctr">
              <a:spcBef>
                <a:spcPts val="0"/>
              </a:spcBef>
              <a:spcAft>
                <a:spcPts val="0"/>
              </a:spcAft>
              <a:buNone/>
            </a:pPr>
            <a:r>
              <a:rPr lang="en" sz="900">
                <a:solidFill>
                  <a:srgbClr val="FFFFFF"/>
                </a:solidFill>
              </a:rPr>
              <a:t>Assistant</a:t>
            </a:r>
            <a:endParaRPr sz="900"/>
          </a:p>
        </p:txBody>
      </p:sp>
      <p:sp>
        <p:nvSpPr>
          <p:cNvPr id="222" name="Google Shape;222;p39"/>
          <p:cNvSpPr/>
          <p:nvPr/>
        </p:nvSpPr>
        <p:spPr>
          <a:xfrm>
            <a:off x="7497325" y="4464300"/>
            <a:ext cx="18003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rPr>
              <a:t>Mounic Kumar </a:t>
            </a:r>
            <a:endParaRPr sz="900">
              <a:solidFill>
                <a:srgbClr val="FFFFFF"/>
              </a:solidFill>
            </a:endParaRPr>
          </a:p>
          <a:p>
            <a:pPr indent="0" lvl="0" marL="0" marR="0" rtl="0" algn="ctr">
              <a:spcBef>
                <a:spcPts val="0"/>
              </a:spcBef>
              <a:spcAft>
                <a:spcPts val="0"/>
              </a:spcAft>
              <a:buNone/>
            </a:pPr>
            <a:r>
              <a:rPr lang="en" sz="900">
                <a:solidFill>
                  <a:srgbClr val="FFFFFF"/>
                </a:solidFill>
              </a:rPr>
              <a:t>Ravikumar </a:t>
            </a:r>
            <a:endParaRPr sz="900">
              <a:solidFill>
                <a:srgbClr val="FFFFFF"/>
              </a:solidFill>
            </a:endParaRPr>
          </a:p>
          <a:p>
            <a:pPr indent="0" lvl="0" marL="0" marR="0" rtl="0" algn="ctr">
              <a:spcBef>
                <a:spcPts val="0"/>
              </a:spcBef>
              <a:spcAft>
                <a:spcPts val="0"/>
              </a:spcAft>
              <a:buNone/>
            </a:pPr>
            <a:r>
              <a:rPr lang="en" sz="900">
                <a:solidFill>
                  <a:srgbClr val="FFFFFF"/>
                </a:solidFill>
              </a:rPr>
              <a:t>Graduate Research </a:t>
            </a:r>
            <a:endParaRPr sz="900">
              <a:solidFill>
                <a:srgbClr val="FFFFFF"/>
              </a:solidFill>
            </a:endParaRPr>
          </a:p>
          <a:p>
            <a:pPr indent="0" lvl="0" marL="0" marR="0" rtl="0" algn="ctr">
              <a:spcBef>
                <a:spcPts val="0"/>
              </a:spcBef>
              <a:spcAft>
                <a:spcPts val="0"/>
              </a:spcAft>
              <a:buNone/>
            </a:pPr>
            <a:r>
              <a:rPr lang="en" sz="900">
                <a:solidFill>
                  <a:srgbClr val="FFFFFF"/>
                </a:solidFill>
              </a:rPr>
              <a:t>Aide</a:t>
            </a:r>
            <a:endParaRPr sz="900"/>
          </a:p>
        </p:txBody>
      </p:sp>
      <p:sp>
        <p:nvSpPr>
          <p:cNvPr id="223" name="Google Shape;223;p39"/>
          <p:cNvSpPr/>
          <p:nvPr/>
        </p:nvSpPr>
        <p:spPr>
          <a:xfrm>
            <a:off x="6147545" y="3050108"/>
            <a:ext cx="16008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latin typeface="Arial"/>
                <a:ea typeface="Arial"/>
                <a:cs typeface="Arial"/>
                <a:sym typeface="Arial"/>
              </a:rPr>
              <a:t>Matt Ruf</a:t>
            </a:r>
            <a:endParaRPr sz="900">
              <a:solidFill>
                <a:srgbClr val="FFFFFF"/>
              </a:solidFill>
              <a:latin typeface="Arial"/>
              <a:ea typeface="Arial"/>
              <a:cs typeface="Arial"/>
              <a:sym typeface="Arial"/>
            </a:endParaRPr>
          </a:p>
          <a:p>
            <a:pPr indent="0" lvl="0" marL="0" marR="0" rtl="0" algn="ctr">
              <a:spcBef>
                <a:spcPts val="0"/>
              </a:spcBef>
              <a:spcAft>
                <a:spcPts val="0"/>
              </a:spcAft>
              <a:buNone/>
            </a:pPr>
            <a:r>
              <a:rPr lang="en" sz="900">
                <a:solidFill>
                  <a:srgbClr val="FFFFFF"/>
                </a:solidFill>
                <a:latin typeface="Arial"/>
                <a:ea typeface="Arial"/>
                <a:cs typeface="Arial"/>
                <a:sym typeface="Arial"/>
              </a:rPr>
              <a:t>Executive </a:t>
            </a:r>
            <a:r>
              <a:rPr lang="en" sz="900">
                <a:solidFill>
                  <a:srgbClr val="FFFFFF"/>
                </a:solidFill>
              </a:rPr>
              <a:t>Coordinator</a:t>
            </a:r>
            <a:endParaRPr sz="900">
              <a:solidFill>
                <a:srgbClr val="FFFFFF"/>
              </a:solidFill>
              <a:latin typeface="Arial"/>
              <a:ea typeface="Arial"/>
              <a:cs typeface="Arial"/>
              <a:sym typeface="Arial"/>
            </a:endParaRPr>
          </a:p>
        </p:txBody>
      </p:sp>
      <p:pic>
        <p:nvPicPr>
          <p:cNvPr descr="https://lh5.googleusercontent.com/siGxLrFZGDQNyyVx-vxUgRw7PJk3iMO4OdbTn_n-4RgtVL5q7lN6PjkoJInTGrzLK9Szh0pxQMhHs_K1COdvzOPGxt0qKVbn3VQQUegAUQh3JJ6SfbF0IxdUYMMgatM9eRqb2VI9Tv0" id="224" name="Google Shape;224;p39"/>
          <p:cNvPicPr preferRelativeResize="0"/>
          <p:nvPr/>
        </p:nvPicPr>
        <p:blipFill rotWithShape="1">
          <a:blip r:embed="rId10">
            <a:alphaModFix/>
          </a:blip>
          <a:srcRect b="0" l="0" r="0" t="0"/>
          <a:stretch/>
        </p:blipFill>
        <p:spPr>
          <a:xfrm>
            <a:off x="288199" y="282350"/>
            <a:ext cx="1283100" cy="1283100"/>
          </a:xfrm>
          <a:prstGeom prst="roundRect">
            <a:avLst>
              <a:gd fmla="val 0" name="adj"/>
            </a:avLst>
          </a:prstGeom>
          <a:solidFill>
            <a:srgbClr val="ECECEC"/>
          </a:solidFill>
          <a:ln>
            <a:noFill/>
          </a:ln>
          <a:effectLst>
            <a:reflection blurRad="0" dir="5400000" dist="5000" endA="0" endPos="28000" fadeDir="5400012" kx="0" rotWithShape="0" algn="bl" stA="38000" stPos="0" sy="-100000" ky="0"/>
          </a:effectLst>
        </p:spPr>
      </p:pic>
      <p:sp>
        <p:nvSpPr>
          <p:cNvPr id="225" name="Google Shape;225;p39"/>
          <p:cNvSpPr/>
          <p:nvPr/>
        </p:nvSpPr>
        <p:spPr>
          <a:xfrm>
            <a:off x="44614" y="1639752"/>
            <a:ext cx="18408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200">
                <a:solidFill>
                  <a:srgbClr val="FFFFFF"/>
                </a:solidFill>
                <a:latin typeface="Arial"/>
                <a:ea typeface="Arial"/>
                <a:cs typeface="Arial"/>
                <a:sym typeface="Arial"/>
              </a:rPr>
              <a:t>Kimberly A. Scott, E</a:t>
            </a:r>
            <a:r>
              <a:rPr lang="en" sz="1200">
                <a:solidFill>
                  <a:srgbClr val="FFFFFF"/>
                </a:solidFill>
              </a:rPr>
              <a:t>d</a:t>
            </a:r>
            <a:r>
              <a:rPr lang="en" sz="1200">
                <a:solidFill>
                  <a:srgbClr val="FFFFFF"/>
                </a:solidFill>
                <a:latin typeface="Arial"/>
                <a:ea typeface="Arial"/>
                <a:cs typeface="Arial"/>
                <a:sym typeface="Arial"/>
              </a:rPr>
              <a:t>D</a:t>
            </a:r>
            <a:endParaRPr sz="1200">
              <a:solidFill>
                <a:srgbClr val="FFFFFF"/>
              </a:solidFill>
              <a:latin typeface="Arial"/>
              <a:ea typeface="Arial"/>
              <a:cs typeface="Arial"/>
              <a:sym typeface="Arial"/>
            </a:endParaRPr>
          </a:p>
          <a:p>
            <a:pPr indent="0" lvl="0" marL="0" marR="0" rtl="0" algn="ctr">
              <a:spcBef>
                <a:spcPts val="0"/>
              </a:spcBef>
              <a:spcAft>
                <a:spcPts val="0"/>
              </a:spcAft>
              <a:buNone/>
            </a:pPr>
            <a:r>
              <a:rPr lang="en" sz="1200">
                <a:solidFill>
                  <a:srgbClr val="FFFFFF"/>
                </a:solidFill>
                <a:latin typeface="Arial"/>
                <a:ea typeface="Arial"/>
                <a:cs typeface="Arial"/>
                <a:sym typeface="Arial"/>
              </a:rPr>
              <a:t>Professor and Founding Executive Director</a:t>
            </a:r>
            <a:endParaRPr/>
          </a:p>
        </p:txBody>
      </p:sp>
      <p:pic>
        <p:nvPicPr>
          <p:cNvPr id="226" name="Google Shape;226;p39"/>
          <p:cNvPicPr preferRelativeResize="0"/>
          <p:nvPr/>
        </p:nvPicPr>
        <p:blipFill>
          <a:blip r:embed="rId11">
            <a:alphaModFix/>
          </a:blip>
          <a:stretch>
            <a:fillRect/>
          </a:stretch>
        </p:blipFill>
        <p:spPr>
          <a:xfrm>
            <a:off x="3657600" y="2050250"/>
            <a:ext cx="969275" cy="982338"/>
          </a:xfrm>
          <a:prstGeom prst="rect">
            <a:avLst/>
          </a:prstGeom>
          <a:noFill/>
          <a:ln>
            <a:noFill/>
          </a:ln>
        </p:spPr>
      </p:pic>
      <p:sp>
        <p:nvSpPr>
          <p:cNvPr id="227" name="Google Shape;227;p39"/>
          <p:cNvSpPr/>
          <p:nvPr/>
        </p:nvSpPr>
        <p:spPr>
          <a:xfrm>
            <a:off x="3316596" y="3045837"/>
            <a:ext cx="16491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rPr>
              <a:t>Sheldon Joseph</a:t>
            </a:r>
            <a:endParaRPr sz="900">
              <a:solidFill>
                <a:srgbClr val="FFFFFF"/>
              </a:solidFill>
              <a:latin typeface="Arial"/>
              <a:ea typeface="Arial"/>
              <a:cs typeface="Arial"/>
              <a:sym typeface="Arial"/>
            </a:endParaRPr>
          </a:p>
          <a:p>
            <a:pPr indent="0" lvl="0" marL="0" marR="0" rtl="0" algn="ctr">
              <a:spcBef>
                <a:spcPts val="0"/>
              </a:spcBef>
              <a:spcAft>
                <a:spcPts val="0"/>
              </a:spcAft>
              <a:buNone/>
            </a:pPr>
            <a:r>
              <a:rPr lang="en" sz="900">
                <a:solidFill>
                  <a:srgbClr val="FFFFFF"/>
                </a:solidFill>
              </a:rPr>
              <a:t>Project Manager</a:t>
            </a:r>
            <a:endParaRPr sz="900"/>
          </a:p>
        </p:txBody>
      </p:sp>
      <p:pic>
        <p:nvPicPr>
          <p:cNvPr id="228" name="Google Shape;228;p39"/>
          <p:cNvPicPr preferRelativeResize="0"/>
          <p:nvPr/>
        </p:nvPicPr>
        <p:blipFill>
          <a:blip r:embed="rId12">
            <a:alphaModFix/>
          </a:blip>
          <a:stretch>
            <a:fillRect/>
          </a:stretch>
        </p:blipFill>
        <p:spPr>
          <a:xfrm>
            <a:off x="6477212" y="3520750"/>
            <a:ext cx="969276" cy="969276"/>
          </a:xfrm>
          <a:prstGeom prst="rect">
            <a:avLst/>
          </a:prstGeom>
          <a:noFill/>
          <a:ln>
            <a:noFill/>
          </a:ln>
        </p:spPr>
      </p:pic>
      <p:sp>
        <p:nvSpPr>
          <p:cNvPr id="229" name="Google Shape;229;p39"/>
          <p:cNvSpPr/>
          <p:nvPr/>
        </p:nvSpPr>
        <p:spPr>
          <a:xfrm>
            <a:off x="3329464" y="4505654"/>
            <a:ext cx="16491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latin typeface="Arial"/>
                <a:ea typeface="Arial"/>
                <a:cs typeface="Arial"/>
                <a:sym typeface="Arial"/>
              </a:rPr>
              <a:t>Steve Elliot, Ph.D</a:t>
            </a:r>
            <a:endParaRPr sz="900">
              <a:solidFill>
                <a:srgbClr val="FFFFFF"/>
              </a:solidFill>
              <a:latin typeface="Arial"/>
              <a:ea typeface="Arial"/>
              <a:cs typeface="Arial"/>
              <a:sym typeface="Arial"/>
            </a:endParaRPr>
          </a:p>
          <a:p>
            <a:pPr indent="0" lvl="0" marL="0" marR="0" rtl="0" algn="ctr">
              <a:spcBef>
                <a:spcPts val="0"/>
              </a:spcBef>
              <a:spcAft>
                <a:spcPts val="0"/>
              </a:spcAft>
              <a:buNone/>
            </a:pPr>
            <a:r>
              <a:rPr lang="en" sz="900">
                <a:solidFill>
                  <a:srgbClr val="FFFFFF"/>
                </a:solidFill>
                <a:latin typeface="Arial"/>
                <a:ea typeface="Arial"/>
                <a:cs typeface="Arial"/>
                <a:sym typeface="Arial"/>
              </a:rPr>
              <a:t>Postdoctoral Scholar</a:t>
            </a:r>
            <a:endParaRPr sz="900"/>
          </a:p>
        </p:txBody>
      </p:sp>
      <p:pic>
        <p:nvPicPr>
          <p:cNvPr id="230" name="Google Shape;230;p39"/>
          <p:cNvPicPr preferRelativeResize="0"/>
          <p:nvPr/>
        </p:nvPicPr>
        <p:blipFill>
          <a:blip r:embed="rId13">
            <a:alphaModFix/>
          </a:blip>
          <a:stretch>
            <a:fillRect/>
          </a:stretch>
        </p:blipFill>
        <p:spPr>
          <a:xfrm>
            <a:off x="7909940" y="3504290"/>
            <a:ext cx="971550" cy="971550"/>
          </a:xfrm>
          <a:prstGeom prst="rect">
            <a:avLst/>
          </a:prstGeom>
          <a:noFill/>
          <a:ln>
            <a:noFill/>
          </a:ln>
        </p:spPr>
      </p:pic>
      <p:sp>
        <p:nvSpPr>
          <p:cNvPr id="231" name="Google Shape;231;p39"/>
          <p:cNvSpPr/>
          <p:nvPr/>
        </p:nvSpPr>
        <p:spPr>
          <a:xfrm>
            <a:off x="4639750" y="4505650"/>
            <a:ext cx="18003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latin typeface="Arial"/>
                <a:ea typeface="Arial"/>
                <a:cs typeface="Arial"/>
                <a:sym typeface="Arial"/>
              </a:rPr>
              <a:t>Chun Tao </a:t>
            </a:r>
            <a:endParaRPr sz="900"/>
          </a:p>
          <a:p>
            <a:pPr indent="0" lvl="0" marL="0" marR="0" rtl="0" algn="ctr">
              <a:spcBef>
                <a:spcPts val="0"/>
              </a:spcBef>
              <a:spcAft>
                <a:spcPts val="0"/>
              </a:spcAft>
              <a:buNone/>
            </a:pPr>
            <a:r>
              <a:rPr lang="en" sz="900">
                <a:solidFill>
                  <a:srgbClr val="FFFFFF"/>
                </a:solidFill>
                <a:latin typeface="Arial"/>
                <a:ea typeface="Arial"/>
                <a:cs typeface="Arial"/>
                <a:sym typeface="Arial"/>
              </a:rPr>
              <a:t>Graduate Research </a:t>
            </a:r>
            <a:endParaRPr sz="900">
              <a:solidFill>
                <a:srgbClr val="FFFFFF"/>
              </a:solidFill>
              <a:latin typeface="Arial"/>
              <a:ea typeface="Arial"/>
              <a:cs typeface="Arial"/>
              <a:sym typeface="Arial"/>
            </a:endParaRPr>
          </a:p>
          <a:p>
            <a:pPr indent="0" lvl="0" marL="0" marR="0" rtl="0" algn="ctr">
              <a:spcBef>
                <a:spcPts val="0"/>
              </a:spcBef>
              <a:spcAft>
                <a:spcPts val="0"/>
              </a:spcAft>
              <a:buNone/>
            </a:pPr>
            <a:r>
              <a:rPr lang="en" sz="900">
                <a:solidFill>
                  <a:srgbClr val="FFFFFF"/>
                </a:solidFill>
                <a:latin typeface="Arial"/>
                <a:ea typeface="Arial"/>
                <a:cs typeface="Arial"/>
                <a:sym typeface="Arial"/>
              </a:rPr>
              <a:t>Assistant</a:t>
            </a:r>
            <a:endParaRPr sz="900"/>
          </a:p>
        </p:txBody>
      </p:sp>
      <p:sp>
        <p:nvSpPr>
          <p:cNvPr id="232" name="Google Shape;232;p39"/>
          <p:cNvSpPr/>
          <p:nvPr/>
        </p:nvSpPr>
        <p:spPr>
          <a:xfrm>
            <a:off x="7571171" y="3053312"/>
            <a:ext cx="16491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900">
                <a:solidFill>
                  <a:srgbClr val="FFFFFF"/>
                </a:solidFill>
              </a:rPr>
              <a:t>Gabrielle Swindle</a:t>
            </a:r>
            <a:endParaRPr sz="900">
              <a:solidFill>
                <a:srgbClr val="FFFFFF"/>
              </a:solidFill>
            </a:endParaRPr>
          </a:p>
          <a:p>
            <a:pPr indent="0" lvl="0" marL="0" marR="0" rtl="0" algn="ctr">
              <a:spcBef>
                <a:spcPts val="0"/>
              </a:spcBef>
              <a:spcAft>
                <a:spcPts val="0"/>
              </a:spcAft>
              <a:buNone/>
            </a:pPr>
            <a:r>
              <a:rPr lang="en" sz="900">
                <a:solidFill>
                  <a:srgbClr val="FFFFFF"/>
                </a:solidFill>
              </a:rPr>
              <a:t>Education Outreach Specialist</a:t>
            </a:r>
            <a:endParaRPr sz="900">
              <a:solidFill>
                <a:srgbClr val="FFFFFF"/>
              </a:solidFill>
            </a:endParaRPr>
          </a:p>
        </p:txBody>
      </p:sp>
      <p:pic>
        <p:nvPicPr>
          <p:cNvPr id="233" name="Google Shape;233;p39"/>
          <p:cNvPicPr preferRelativeResize="0"/>
          <p:nvPr/>
        </p:nvPicPr>
        <p:blipFill>
          <a:blip r:embed="rId14">
            <a:alphaModFix/>
          </a:blip>
          <a:stretch>
            <a:fillRect/>
          </a:stretch>
        </p:blipFill>
        <p:spPr>
          <a:xfrm>
            <a:off x="7897376" y="2047688"/>
            <a:ext cx="971552" cy="971537"/>
          </a:xfrm>
          <a:prstGeom prst="rect">
            <a:avLst/>
          </a:prstGeom>
          <a:noFill/>
          <a:ln>
            <a:noFill/>
          </a:ln>
        </p:spPr>
      </p:pic>
      <p:sp>
        <p:nvSpPr>
          <p:cNvPr id="234" name="Google Shape;234;p39"/>
          <p:cNvSpPr txBox="1"/>
          <p:nvPr/>
        </p:nvSpPr>
        <p:spPr>
          <a:xfrm>
            <a:off x="140425" y="429280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235" name="Google Shape;235;p39"/>
          <p:cNvPicPr preferRelativeResize="0"/>
          <p:nvPr/>
        </p:nvPicPr>
        <p:blipFill>
          <a:blip r:embed="rId15">
            <a:alphaModFix/>
          </a:blip>
          <a:stretch>
            <a:fillRect/>
          </a:stretch>
        </p:blipFill>
        <p:spPr>
          <a:xfrm>
            <a:off x="336925" y="3923500"/>
            <a:ext cx="454802" cy="369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0"/>
          <p:cNvSpPr txBox="1"/>
          <p:nvPr>
            <p:ph type="title"/>
          </p:nvPr>
        </p:nvSpPr>
        <p:spPr>
          <a:xfrm>
            <a:off x="457200" y="205979"/>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 sz="4000">
                <a:latin typeface="Arial"/>
                <a:ea typeface="Arial"/>
                <a:cs typeface="Arial"/>
                <a:sym typeface="Arial"/>
              </a:rPr>
              <a:t>How do </a:t>
            </a:r>
            <a:r>
              <a:rPr b="1" lang="en" sz="4000">
                <a:solidFill>
                  <a:srgbClr val="FEC525"/>
                </a:solidFill>
                <a:latin typeface="Arial"/>
                <a:ea typeface="Arial"/>
                <a:cs typeface="Arial"/>
                <a:sym typeface="Arial"/>
              </a:rPr>
              <a:t>WE</a:t>
            </a:r>
            <a:r>
              <a:rPr b="1" lang="en" sz="4000">
                <a:latin typeface="Arial"/>
                <a:ea typeface="Arial"/>
                <a:cs typeface="Arial"/>
                <a:sym typeface="Arial"/>
              </a:rPr>
              <a:t> help?</a:t>
            </a:r>
            <a:endParaRPr b="1" sz="4000">
              <a:latin typeface="Arial"/>
              <a:ea typeface="Arial"/>
              <a:cs typeface="Arial"/>
              <a:sym typeface="Arial"/>
            </a:endParaRPr>
          </a:p>
        </p:txBody>
      </p:sp>
      <p:sp>
        <p:nvSpPr>
          <p:cNvPr id="241" name="Google Shape;241;p40"/>
          <p:cNvSpPr txBox="1"/>
          <p:nvPr>
            <p:ph idx="1" type="body"/>
          </p:nvPr>
        </p:nvSpPr>
        <p:spPr>
          <a:xfrm>
            <a:off x="457200" y="1581151"/>
            <a:ext cx="8229600" cy="3394500"/>
          </a:xfrm>
          <a:prstGeom prst="rect">
            <a:avLst/>
          </a:prstGeom>
        </p:spPr>
        <p:txBody>
          <a:bodyPr anchorCtr="0" anchor="t" bIns="45700" lIns="91425" spcFirstLastPara="1" rIns="91425" wrap="square" tIns="45700">
            <a:noAutofit/>
          </a:bodyPr>
          <a:lstStyle/>
          <a:p>
            <a:pPr indent="0" lvl="0" marL="0" rtl="0" algn="ctr">
              <a:lnSpc>
                <a:spcPct val="150000"/>
              </a:lnSpc>
              <a:spcBef>
                <a:spcPts val="0"/>
              </a:spcBef>
              <a:spcAft>
                <a:spcPts val="0"/>
              </a:spcAft>
              <a:buClr>
                <a:schemeClr val="dk1"/>
              </a:buClr>
              <a:buFont typeface="Arial"/>
              <a:buNone/>
            </a:pPr>
            <a:r>
              <a:rPr b="1" lang="en" sz="3000">
                <a:latin typeface="Arial"/>
                <a:ea typeface="Arial"/>
                <a:cs typeface="Arial"/>
                <a:sym typeface="Arial"/>
              </a:rPr>
              <a:t>We establish and create </a:t>
            </a:r>
            <a:r>
              <a:rPr b="1" lang="en" sz="3000">
                <a:solidFill>
                  <a:srgbClr val="FEC525"/>
                </a:solidFill>
                <a:latin typeface="Arial"/>
                <a:ea typeface="Arial"/>
                <a:cs typeface="Arial"/>
                <a:sym typeface="Arial"/>
              </a:rPr>
              <a:t>culturally responsive programs </a:t>
            </a:r>
            <a:r>
              <a:rPr b="1" lang="en" sz="3000">
                <a:latin typeface="Arial"/>
                <a:ea typeface="Arial"/>
                <a:cs typeface="Arial"/>
                <a:sym typeface="Arial"/>
              </a:rPr>
              <a:t>through </a:t>
            </a:r>
            <a:r>
              <a:rPr b="1" lang="en" sz="3000">
                <a:solidFill>
                  <a:srgbClr val="FEC525"/>
                </a:solidFill>
                <a:latin typeface="Arial"/>
                <a:ea typeface="Arial"/>
                <a:cs typeface="Arial"/>
                <a:sym typeface="Arial"/>
              </a:rPr>
              <a:t>Advocacy, Capacity Building </a:t>
            </a:r>
            <a:r>
              <a:rPr b="1" lang="en" sz="3000">
                <a:latin typeface="Arial"/>
                <a:ea typeface="Arial"/>
                <a:cs typeface="Arial"/>
                <a:sym typeface="Arial"/>
              </a:rPr>
              <a:t>and </a:t>
            </a:r>
            <a:r>
              <a:rPr b="1" lang="en" sz="3000">
                <a:solidFill>
                  <a:srgbClr val="FEC525"/>
                </a:solidFill>
                <a:latin typeface="Arial"/>
                <a:ea typeface="Arial"/>
                <a:cs typeface="Arial"/>
                <a:sym typeface="Arial"/>
              </a:rPr>
              <a:t>Knowledge </a:t>
            </a:r>
            <a:endParaRPr b="1" sz="1400">
              <a:solidFill>
                <a:schemeClr val="dk1"/>
              </a:solidFill>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pic>
        <p:nvPicPr>
          <p:cNvPr id="242" name="Google Shape;242;p40"/>
          <p:cNvPicPr preferRelativeResize="0"/>
          <p:nvPr/>
        </p:nvPicPr>
        <p:blipFill>
          <a:blip r:embed="rId3">
            <a:alphaModFix/>
          </a:blip>
          <a:stretch>
            <a:fillRect/>
          </a:stretch>
        </p:blipFill>
        <p:spPr>
          <a:xfrm>
            <a:off x="7439326" y="4682550"/>
            <a:ext cx="1639896" cy="398526"/>
          </a:xfrm>
          <a:prstGeom prst="rect">
            <a:avLst/>
          </a:prstGeom>
          <a:noFill/>
          <a:ln>
            <a:noFill/>
          </a:ln>
        </p:spPr>
      </p:pic>
      <p:pic>
        <p:nvPicPr>
          <p:cNvPr id="243" name="Google Shape;243;p40"/>
          <p:cNvPicPr preferRelativeResize="0"/>
          <p:nvPr/>
        </p:nvPicPr>
        <p:blipFill rotWithShape="1">
          <a:blip r:embed="rId4">
            <a:alphaModFix/>
          </a:blip>
          <a:srcRect b="0" l="0" r="0" t="0"/>
          <a:stretch/>
        </p:blipFill>
        <p:spPr>
          <a:xfrm>
            <a:off x="1828800" y="3852382"/>
            <a:ext cx="1150214" cy="1150214"/>
          </a:xfrm>
          <a:prstGeom prst="rect">
            <a:avLst/>
          </a:prstGeom>
          <a:noFill/>
          <a:ln>
            <a:noFill/>
          </a:ln>
        </p:spPr>
      </p:pic>
      <p:pic>
        <p:nvPicPr>
          <p:cNvPr id="244" name="Google Shape;244;p40"/>
          <p:cNvPicPr preferRelativeResize="0"/>
          <p:nvPr/>
        </p:nvPicPr>
        <p:blipFill rotWithShape="1">
          <a:blip r:embed="rId5">
            <a:alphaModFix/>
          </a:blip>
          <a:srcRect b="0" l="0" r="0" t="0"/>
          <a:stretch/>
        </p:blipFill>
        <p:spPr>
          <a:xfrm>
            <a:off x="4038600" y="3852382"/>
            <a:ext cx="1150214" cy="1150214"/>
          </a:xfrm>
          <a:prstGeom prst="rect">
            <a:avLst/>
          </a:prstGeom>
          <a:noFill/>
          <a:ln>
            <a:noFill/>
          </a:ln>
        </p:spPr>
      </p:pic>
      <p:pic>
        <p:nvPicPr>
          <p:cNvPr id="245" name="Google Shape;245;p40"/>
          <p:cNvPicPr preferRelativeResize="0"/>
          <p:nvPr/>
        </p:nvPicPr>
        <p:blipFill rotWithShape="1">
          <a:blip r:embed="rId6">
            <a:alphaModFix/>
          </a:blip>
          <a:srcRect b="0" l="0" r="0" t="0"/>
          <a:stretch/>
        </p:blipFill>
        <p:spPr>
          <a:xfrm>
            <a:off x="6157432" y="3810505"/>
            <a:ext cx="1233968" cy="1233968"/>
          </a:xfrm>
          <a:prstGeom prst="rect">
            <a:avLst/>
          </a:prstGeom>
          <a:noFill/>
          <a:ln>
            <a:noFill/>
          </a:ln>
        </p:spPr>
      </p:pic>
      <p:sp>
        <p:nvSpPr>
          <p:cNvPr id="246" name="Google Shape;246;p40"/>
          <p:cNvSpPr txBox="1"/>
          <p:nvPr/>
        </p:nvSpPr>
        <p:spPr>
          <a:xfrm>
            <a:off x="8232350" y="49700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247" name="Google Shape;247;p40"/>
          <p:cNvPicPr preferRelativeResize="0"/>
          <p:nvPr/>
        </p:nvPicPr>
        <p:blipFill>
          <a:blip r:embed="rId7">
            <a:alphaModFix/>
          </a:blip>
          <a:stretch>
            <a:fillRect/>
          </a:stretch>
        </p:blipFill>
        <p:spPr>
          <a:xfrm>
            <a:off x="8428850" y="127700"/>
            <a:ext cx="454802" cy="369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3" name="Google Shape;253;p41"/>
          <p:cNvPicPr preferRelativeResize="0"/>
          <p:nvPr/>
        </p:nvPicPr>
        <p:blipFill>
          <a:blip r:embed="rId3">
            <a:alphaModFix/>
          </a:blip>
          <a:stretch>
            <a:fillRect/>
          </a:stretch>
        </p:blipFill>
        <p:spPr>
          <a:xfrm>
            <a:off x="7040176" y="4587450"/>
            <a:ext cx="2039979" cy="495751"/>
          </a:xfrm>
          <a:prstGeom prst="rect">
            <a:avLst/>
          </a:prstGeom>
          <a:noFill/>
          <a:ln>
            <a:noFill/>
          </a:ln>
        </p:spPr>
      </p:pic>
      <p:sp>
        <p:nvSpPr>
          <p:cNvPr id="254" name="Google Shape;254;p41"/>
          <p:cNvSpPr/>
          <p:nvPr/>
        </p:nvSpPr>
        <p:spPr>
          <a:xfrm>
            <a:off x="1938150" y="127700"/>
            <a:ext cx="6639300" cy="1136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500">
                <a:solidFill>
                  <a:srgbClr val="FEC525"/>
                </a:solidFill>
              </a:rPr>
              <a:t>The Mission</a:t>
            </a:r>
            <a:endParaRPr b="1" sz="3500">
              <a:solidFill>
                <a:srgbClr val="FEC525"/>
              </a:solidFill>
            </a:endParaRPr>
          </a:p>
          <a:p>
            <a:pPr indent="0" lvl="0" marL="0" marR="0" rtl="0" algn="ctr">
              <a:spcBef>
                <a:spcPts val="0"/>
              </a:spcBef>
              <a:spcAft>
                <a:spcPts val="0"/>
              </a:spcAft>
              <a:buNone/>
            </a:pPr>
            <a:r>
              <a:t/>
            </a:r>
            <a:endParaRPr b="1" sz="3500">
              <a:solidFill>
                <a:srgbClr val="FEC525"/>
              </a:solidFill>
            </a:endParaRPr>
          </a:p>
        </p:txBody>
      </p:sp>
      <p:pic>
        <p:nvPicPr>
          <p:cNvPr id="255" name="Google Shape;255;p41"/>
          <p:cNvPicPr preferRelativeResize="0"/>
          <p:nvPr/>
        </p:nvPicPr>
        <p:blipFill rotWithShape="1">
          <a:blip r:embed="rId4">
            <a:alphaModFix/>
          </a:blip>
          <a:srcRect b="0" l="31152" r="30856" t="0"/>
          <a:stretch/>
        </p:blipFill>
        <p:spPr>
          <a:xfrm>
            <a:off x="33450" y="205975"/>
            <a:ext cx="3437741" cy="5089927"/>
          </a:xfrm>
          <a:prstGeom prst="rect">
            <a:avLst/>
          </a:prstGeom>
          <a:noFill/>
          <a:ln>
            <a:noFill/>
          </a:ln>
        </p:spPr>
      </p:pic>
      <p:sp>
        <p:nvSpPr>
          <p:cNvPr id="256" name="Google Shape;256;p41"/>
          <p:cNvSpPr txBox="1"/>
          <p:nvPr/>
        </p:nvSpPr>
        <p:spPr>
          <a:xfrm>
            <a:off x="3918725" y="591075"/>
            <a:ext cx="4976700" cy="28920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en" sz="2700">
                <a:solidFill>
                  <a:schemeClr val="lt1"/>
                </a:solidFill>
              </a:rPr>
              <a:t>T</a:t>
            </a:r>
            <a:r>
              <a:rPr b="1" lang="en" sz="2400">
                <a:solidFill>
                  <a:schemeClr val="lt1"/>
                </a:solidFill>
              </a:rPr>
              <a:t>he Center aims to create an </a:t>
            </a:r>
            <a:r>
              <a:rPr b="1" lang="en" sz="2400">
                <a:solidFill>
                  <a:srgbClr val="FEC525"/>
                </a:solidFill>
              </a:rPr>
              <a:t>interdisciplinary</a:t>
            </a:r>
            <a:r>
              <a:rPr b="1" lang="en" sz="2400">
                <a:solidFill>
                  <a:schemeClr val="lt1"/>
                </a:solidFill>
              </a:rPr>
              <a:t>, racially-ethnically diverse Community of scholars, students, </a:t>
            </a:r>
            <a:r>
              <a:rPr b="1" lang="en" sz="2400">
                <a:solidFill>
                  <a:srgbClr val="FEC525"/>
                </a:solidFill>
              </a:rPr>
              <a:t>policy makers</a:t>
            </a:r>
            <a:r>
              <a:rPr b="1" lang="en" sz="2400">
                <a:solidFill>
                  <a:schemeClr val="lt1"/>
                </a:solidFill>
              </a:rPr>
              <a:t>, and </a:t>
            </a:r>
            <a:r>
              <a:rPr b="1" lang="en" sz="2400">
                <a:solidFill>
                  <a:srgbClr val="FEC525"/>
                </a:solidFill>
              </a:rPr>
              <a:t>practitioners</a:t>
            </a:r>
            <a:r>
              <a:rPr b="1" lang="en" sz="2400">
                <a:solidFill>
                  <a:schemeClr val="lt1"/>
                </a:solidFill>
              </a:rPr>
              <a:t> who explore, identify, and ultimately create </a:t>
            </a:r>
            <a:r>
              <a:rPr b="1" lang="en" sz="2400">
                <a:solidFill>
                  <a:srgbClr val="FEC525"/>
                </a:solidFill>
              </a:rPr>
              <a:t>innovative</a:t>
            </a:r>
            <a:r>
              <a:rPr b="1" lang="en" sz="2400">
                <a:solidFill>
                  <a:schemeClr val="lt1"/>
                </a:solidFill>
              </a:rPr>
              <a:t> scholarship about and </a:t>
            </a:r>
            <a:r>
              <a:rPr b="1" lang="en" sz="2400">
                <a:solidFill>
                  <a:srgbClr val="FEC525"/>
                </a:solidFill>
              </a:rPr>
              <a:t>best practices </a:t>
            </a:r>
            <a:r>
              <a:rPr b="1" lang="en" sz="2400">
                <a:solidFill>
                  <a:schemeClr val="lt1"/>
                </a:solidFill>
              </a:rPr>
              <a:t>for under-represented girls and women in </a:t>
            </a:r>
            <a:r>
              <a:rPr b="1" lang="en" sz="2400">
                <a:solidFill>
                  <a:srgbClr val="FEC525"/>
                </a:solidFill>
              </a:rPr>
              <a:t>STEM</a:t>
            </a:r>
            <a:r>
              <a:rPr b="1" lang="en" sz="2400">
                <a:solidFill>
                  <a:schemeClr val="lt1"/>
                </a:solidFill>
              </a:rPr>
              <a:t>.</a:t>
            </a:r>
            <a:endParaRPr b="1" sz="2400">
              <a:solidFill>
                <a:schemeClr val="lt1"/>
              </a:solidFill>
            </a:endParaRPr>
          </a:p>
          <a:p>
            <a:pPr indent="0" lvl="0" marL="0" rtl="0" algn="l">
              <a:spcBef>
                <a:spcPts val="0"/>
              </a:spcBef>
              <a:spcAft>
                <a:spcPts val="0"/>
              </a:spcAft>
              <a:buNone/>
            </a:pPr>
            <a:r>
              <a:t/>
            </a:r>
            <a:endParaRPr sz="2400">
              <a:solidFill>
                <a:srgbClr val="FEC525"/>
              </a:solidFill>
            </a:endParaRPr>
          </a:p>
        </p:txBody>
      </p:sp>
      <p:sp>
        <p:nvSpPr>
          <p:cNvPr id="257" name="Google Shape;257;p41"/>
          <p:cNvSpPr txBox="1"/>
          <p:nvPr/>
        </p:nvSpPr>
        <p:spPr>
          <a:xfrm>
            <a:off x="8232350" y="49700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258" name="Google Shape;258;p41"/>
          <p:cNvPicPr preferRelativeResize="0"/>
          <p:nvPr/>
        </p:nvPicPr>
        <p:blipFill>
          <a:blip r:embed="rId5">
            <a:alphaModFix/>
          </a:blip>
          <a:stretch>
            <a:fillRect/>
          </a:stretch>
        </p:blipFill>
        <p:spPr>
          <a:xfrm>
            <a:off x="8428850" y="127700"/>
            <a:ext cx="454802" cy="369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2"/>
          <p:cNvSpPr txBox="1"/>
          <p:nvPr>
            <p:ph type="title"/>
          </p:nvPr>
        </p:nvSpPr>
        <p:spPr>
          <a:xfrm>
            <a:off x="457200" y="205979"/>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64" name="Google Shape;264;p42"/>
          <p:cNvSpPr txBox="1"/>
          <p:nvPr>
            <p:ph idx="1" type="body"/>
          </p:nvPr>
        </p:nvSpPr>
        <p:spPr>
          <a:xfrm>
            <a:off x="457200" y="1200151"/>
            <a:ext cx="8229600" cy="3394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pic>
        <p:nvPicPr>
          <p:cNvPr id="265" name="Google Shape;265;p42"/>
          <p:cNvPicPr preferRelativeResize="0"/>
          <p:nvPr/>
        </p:nvPicPr>
        <p:blipFill rotWithShape="1">
          <a:blip r:embed="rId3">
            <a:alphaModFix/>
          </a:blip>
          <a:srcRect b="0" l="0" r="0" t="0"/>
          <a:stretch/>
        </p:blipFill>
        <p:spPr>
          <a:xfrm>
            <a:off x="1604775" y="18300"/>
            <a:ext cx="5710426" cy="6839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43"/>
          <p:cNvPicPr preferRelativeResize="0"/>
          <p:nvPr/>
        </p:nvPicPr>
        <p:blipFill rotWithShape="1">
          <a:blip r:embed="rId3">
            <a:alphaModFix/>
          </a:blip>
          <a:srcRect b="0" l="0" r="0" t="0"/>
          <a:stretch/>
        </p:blipFill>
        <p:spPr>
          <a:xfrm>
            <a:off x="396657" y="0"/>
            <a:ext cx="6263012" cy="51434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44"/>
          <p:cNvPicPr preferRelativeResize="0"/>
          <p:nvPr/>
        </p:nvPicPr>
        <p:blipFill rotWithShape="1">
          <a:blip r:embed="rId3">
            <a:alphaModFix/>
          </a:blip>
          <a:srcRect b="0" l="0" r="0" t="0"/>
          <a:stretch/>
        </p:blipFill>
        <p:spPr>
          <a:xfrm>
            <a:off x="2057400" y="-114300"/>
            <a:ext cx="3633642" cy="5200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id="280" name="Google Shape;280;p45"/>
          <p:cNvPicPr preferRelativeResize="0"/>
          <p:nvPr/>
        </p:nvPicPr>
        <p:blipFill>
          <a:blip r:embed="rId3">
            <a:alphaModFix/>
          </a:blip>
          <a:stretch>
            <a:fillRect/>
          </a:stretch>
        </p:blipFill>
        <p:spPr>
          <a:xfrm>
            <a:off x="7439326" y="4682550"/>
            <a:ext cx="1639896" cy="398526"/>
          </a:xfrm>
          <a:prstGeom prst="rect">
            <a:avLst/>
          </a:prstGeom>
          <a:noFill/>
          <a:ln>
            <a:noFill/>
          </a:ln>
        </p:spPr>
      </p:pic>
      <p:sp>
        <p:nvSpPr>
          <p:cNvPr id="281" name="Google Shape;281;p45"/>
          <p:cNvSpPr/>
          <p:nvPr/>
        </p:nvSpPr>
        <p:spPr>
          <a:xfrm rot="-9210820">
            <a:off x="5596149" y="3085329"/>
            <a:ext cx="585895" cy="291270"/>
          </a:xfrm>
          <a:prstGeom prst="rightArrow">
            <a:avLst>
              <a:gd fmla="val 50000" name="adj1"/>
              <a:gd fmla="val 50000" name="adj2"/>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282" name="Google Shape;282;p45"/>
          <p:cNvSpPr/>
          <p:nvPr/>
        </p:nvSpPr>
        <p:spPr>
          <a:xfrm rot="9132847">
            <a:off x="5598300" y="1945240"/>
            <a:ext cx="585625" cy="291338"/>
          </a:xfrm>
          <a:prstGeom prst="rightArrow">
            <a:avLst>
              <a:gd fmla="val 50000" name="adj1"/>
              <a:gd fmla="val 50000" name="adj2"/>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283" name="Google Shape;283;p45"/>
          <p:cNvSpPr/>
          <p:nvPr/>
        </p:nvSpPr>
        <p:spPr>
          <a:xfrm rot="-1400011">
            <a:off x="3376754" y="3078746"/>
            <a:ext cx="585484" cy="291462"/>
          </a:xfrm>
          <a:prstGeom prst="rightArrow">
            <a:avLst>
              <a:gd fmla="val 50000" name="adj1"/>
              <a:gd fmla="val 50000" name="adj2"/>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284" name="Google Shape;284;p45"/>
          <p:cNvSpPr/>
          <p:nvPr/>
        </p:nvSpPr>
        <p:spPr>
          <a:xfrm rot="2009193">
            <a:off x="3374675" y="1972331"/>
            <a:ext cx="585601" cy="291386"/>
          </a:xfrm>
          <a:prstGeom prst="rightArrow">
            <a:avLst>
              <a:gd fmla="val 50000" name="adj1"/>
              <a:gd fmla="val 50000" name="adj2"/>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pic>
        <p:nvPicPr>
          <p:cNvPr id="285" name="Google Shape;285;p45"/>
          <p:cNvPicPr preferRelativeResize="0"/>
          <p:nvPr/>
        </p:nvPicPr>
        <p:blipFill rotWithShape="1">
          <a:blip r:embed="rId4">
            <a:alphaModFix/>
          </a:blip>
          <a:srcRect b="0" l="0" r="0" t="0"/>
          <a:stretch/>
        </p:blipFill>
        <p:spPr>
          <a:xfrm>
            <a:off x="1833950" y="634974"/>
            <a:ext cx="6172200" cy="38025"/>
          </a:xfrm>
          <a:prstGeom prst="rect">
            <a:avLst/>
          </a:prstGeom>
          <a:noFill/>
          <a:ln>
            <a:noFill/>
          </a:ln>
        </p:spPr>
      </p:pic>
      <p:sp>
        <p:nvSpPr>
          <p:cNvPr id="286" name="Google Shape;286;p45"/>
          <p:cNvSpPr txBox="1"/>
          <p:nvPr/>
        </p:nvSpPr>
        <p:spPr>
          <a:xfrm>
            <a:off x="1822407" y="240983"/>
            <a:ext cx="6054600" cy="48480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 sz="2700">
                <a:solidFill>
                  <a:srgbClr val="8C1D40"/>
                </a:solidFill>
                <a:latin typeface="Arial"/>
                <a:ea typeface="Arial"/>
                <a:cs typeface="Arial"/>
                <a:sym typeface="Arial"/>
              </a:rPr>
              <a:t>CompuGirls Ecosystem</a:t>
            </a:r>
            <a:endParaRPr sz="1500">
              <a:solidFill>
                <a:srgbClr val="8C1D40"/>
              </a:solidFill>
              <a:latin typeface="Arial"/>
              <a:ea typeface="Arial"/>
              <a:cs typeface="Arial"/>
              <a:sym typeface="Arial"/>
            </a:endParaRPr>
          </a:p>
        </p:txBody>
      </p:sp>
      <p:sp>
        <p:nvSpPr>
          <p:cNvPr id="287" name="Google Shape;287;p45"/>
          <p:cNvSpPr/>
          <p:nvPr/>
        </p:nvSpPr>
        <p:spPr>
          <a:xfrm>
            <a:off x="1264665" y="4830693"/>
            <a:ext cx="6074700" cy="323100"/>
          </a:xfrm>
          <a:prstGeom prst="rect">
            <a:avLst/>
          </a:prstGeom>
          <a:no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lang="en" sz="825">
                <a:solidFill>
                  <a:srgbClr val="FFFFFF"/>
                </a:solidFill>
                <a:latin typeface="Arial"/>
                <a:ea typeface="Arial"/>
                <a:cs typeface="Arial"/>
                <a:sym typeface="Arial"/>
              </a:rPr>
              <a:t>SOURCE: Scott, K. A., Sheridan, K. M., &amp; Clark, K. (2014). Culturally responsive computing: A theory revisited. </a:t>
            </a:r>
            <a:r>
              <a:rPr i="1" lang="en" sz="825">
                <a:solidFill>
                  <a:srgbClr val="FFFFFF"/>
                </a:solidFill>
                <a:latin typeface="Arial"/>
                <a:ea typeface="Arial"/>
                <a:cs typeface="Arial"/>
                <a:sym typeface="Arial"/>
              </a:rPr>
              <a:t>Learning, Media and Technology,</a:t>
            </a:r>
            <a:r>
              <a:rPr lang="en" sz="825">
                <a:solidFill>
                  <a:srgbClr val="FFFFFF"/>
                </a:solidFill>
                <a:latin typeface="Arial"/>
                <a:ea typeface="Arial"/>
                <a:cs typeface="Arial"/>
                <a:sym typeface="Arial"/>
              </a:rPr>
              <a:t> </a:t>
            </a:r>
            <a:r>
              <a:rPr i="1" lang="en" sz="825">
                <a:solidFill>
                  <a:srgbClr val="FFFFFF"/>
                </a:solidFill>
                <a:latin typeface="Arial"/>
                <a:ea typeface="Arial"/>
                <a:cs typeface="Arial"/>
                <a:sym typeface="Arial"/>
              </a:rPr>
              <a:t>40</a:t>
            </a:r>
            <a:r>
              <a:rPr lang="en" sz="825">
                <a:solidFill>
                  <a:srgbClr val="FFFFFF"/>
                </a:solidFill>
                <a:latin typeface="Arial"/>
                <a:ea typeface="Arial"/>
                <a:cs typeface="Arial"/>
                <a:sym typeface="Arial"/>
              </a:rPr>
              <a:t>(4), 412-436. </a:t>
            </a:r>
            <a:endParaRPr sz="1350">
              <a:solidFill>
                <a:srgbClr val="FFFFFF"/>
              </a:solidFill>
              <a:latin typeface="Century Gothic"/>
              <a:ea typeface="Century Gothic"/>
              <a:cs typeface="Century Gothic"/>
              <a:sym typeface="Century Gothic"/>
            </a:endParaRPr>
          </a:p>
        </p:txBody>
      </p:sp>
      <p:pic>
        <p:nvPicPr>
          <p:cNvPr descr="Technosocial change agent.png" id="288" name="Google Shape;288;p45"/>
          <p:cNvPicPr preferRelativeResize="0"/>
          <p:nvPr/>
        </p:nvPicPr>
        <p:blipFill rotWithShape="1">
          <a:blip r:embed="rId5">
            <a:alphaModFix/>
          </a:blip>
          <a:srcRect b="0" l="0" r="0" t="0"/>
          <a:stretch/>
        </p:blipFill>
        <p:spPr>
          <a:xfrm>
            <a:off x="3996058" y="947765"/>
            <a:ext cx="1589400" cy="3771899"/>
          </a:xfrm>
          <a:prstGeom prst="rect">
            <a:avLst/>
          </a:prstGeom>
          <a:noFill/>
          <a:ln>
            <a:noFill/>
          </a:ln>
        </p:spPr>
      </p:pic>
      <p:sp>
        <p:nvSpPr>
          <p:cNvPr id="289" name="Google Shape;289;p45"/>
          <p:cNvSpPr txBox="1"/>
          <p:nvPr/>
        </p:nvSpPr>
        <p:spPr>
          <a:xfrm>
            <a:off x="2838728" y="704513"/>
            <a:ext cx="3880200" cy="25410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lang="en" sz="1600">
                <a:solidFill>
                  <a:srgbClr val="FEC525"/>
                </a:solidFill>
                <a:latin typeface="Arial"/>
                <a:ea typeface="Arial"/>
                <a:cs typeface="Arial"/>
                <a:sym typeface="Arial"/>
              </a:rPr>
              <a:t>Techno-social Change Agent</a:t>
            </a:r>
            <a:endParaRPr sz="1600">
              <a:solidFill>
                <a:srgbClr val="FEC525"/>
              </a:solidFill>
              <a:latin typeface="Arial"/>
              <a:ea typeface="Arial"/>
              <a:cs typeface="Arial"/>
              <a:sym typeface="Arial"/>
            </a:endParaRPr>
          </a:p>
        </p:txBody>
      </p:sp>
      <p:sp>
        <p:nvSpPr>
          <p:cNvPr id="290" name="Google Shape;290;p45"/>
          <p:cNvSpPr txBox="1"/>
          <p:nvPr/>
        </p:nvSpPr>
        <p:spPr>
          <a:xfrm>
            <a:off x="4361041" y="2301216"/>
            <a:ext cx="874200" cy="19620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 sz="825">
                <a:solidFill>
                  <a:srgbClr val="8C1D40"/>
                </a:solidFill>
                <a:latin typeface="Arial"/>
                <a:ea typeface="Arial"/>
                <a:cs typeface="Arial"/>
                <a:sym typeface="Arial"/>
              </a:rPr>
              <a:t>Self Concept</a:t>
            </a:r>
            <a:endParaRPr sz="600">
              <a:solidFill>
                <a:srgbClr val="8C1D40"/>
              </a:solidFill>
              <a:latin typeface="Arial"/>
              <a:ea typeface="Arial"/>
              <a:cs typeface="Arial"/>
              <a:sym typeface="Arial"/>
            </a:endParaRPr>
          </a:p>
        </p:txBody>
      </p:sp>
      <p:sp>
        <p:nvSpPr>
          <p:cNvPr id="291" name="Google Shape;291;p45"/>
          <p:cNvSpPr txBox="1"/>
          <p:nvPr/>
        </p:nvSpPr>
        <p:spPr>
          <a:xfrm>
            <a:off x="4064638" y="3106545"/>
            <a:ext cx="874200" cy="19620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 sz="825">
                <a:solidFill>
                  <a:srgbClr val="FFFFFF"/>
                </a:solidFill>
                <a:latin typeface="Arial"/>
                <a:ea typeface="Arial"/>
                <a:cs typeface="Arial"/>
                <a:sym typeface="Arial"/>
              </a:rPr>
              <a:t>Leadership</a:t>
            </a:r>
            <a:endParaRPr sz="600">
              <a:solidFill>
                <a:srgbClr val="FFFFFF"/>
              </a:solidFill>
              <a:latin typeface="Arial"/>
              <a:ea typeface="Arial"/>
              <a:cs typeface="Arial"/>
              <a:sym typeface="Arial"/>
            </a:endParaRPr>
          </a:p>
        </p:txBody>
      </p:sp>
      <p:sp>
        <p:nvSpPr>
          <p:cNvPr id="292" name="Google Shape;292;p45"/>
          <p:cNvSpPr txBox="1"/>
          <p:nvPr/>
        </p:nvSpPr>
        <p:spPr>
          <a:xfrm>
            <a:off x="4691979" y="3042479"/>
            <a:ext cx="794700" cy="32310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 sz="825">
                <a:solidFill>
                  <a:srgbClr val="FFFFFF"/>
                </a:solidFill>
                <a:latin typeface="Arial"/>
                <a:ea typeface="Arial"/>
                <a:cs typeface="Arial"/>
                <a:sym typeface="Arial"/>
              </a:rPr>
              <a:t>Technical</a:t>
            </a:r>
            <a:endParaRPr sz="1350">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lang="en" sz="825">
                <a:solidFill>
                  <a:srgbClr val="FFFFFF"/>
                </a:solidFill>
                <a:latin typeface="Arial"/>
                <a:ea typeface="Arial"/>
                <a:cs typeface="Arial"/>
                <a:sym typeface="Arial"/>
              </a:rPr>
              <a:t>Abilities</a:t>
            </a:r>
            <a:endParaRPr sz="600">
              <a:solidFill>
                <a:srgbClr val="FFFFFF"/>
              </a:solidFill>
              <a:latin typeface="Arial"/>
              <a:ea typeface="Arial"/>
              <a:cs typeface="Arial"/>
              <a:sym typeface="Arial"/>
            </a:endParaRPr>
          </a:p>
        </p:txBody>
      </p:sp>
      <p:sp>
        <p:nvSpPr>
          <p:cNvPr id="293" name="Google Shape;293;p45"/>
          <p:cNvSpPr txBox="1"/>
          <p:nvPr/>
        </p:nvSpPr>
        <p:spPr>
          <a:xfrm>
            <a:off x="1887290" y="1633238"/>
            <a:ext cx="1645800" cy="392400"/>
          </a:xfrm>
          <a:prstGeom prst="rect">
            <a:avLst/>
          </a:prstGeom>
          <a:solidFill>
            <a:srgbClr val="F5BB34"/>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 sz="2100">
                <a:solidFill>
                  <a:srgbClr val="8C1D40"/>
                </a:solidFill>
                <a:latin typeface="Arial"/>
                <a:ea typeface="Arial"/>
                <a:cs typeface="Arial"/>
                <a:sym typeface="Arial"/>
              </a:rPr>
              <a:t>Teachers</a:t>
            </a:r>
            <a:endParaRPr sz="1200">
              <a:solidFill>
                <a:srgbClr val="8C1D40"/>
              </a:solidFill>
              <a:latin typeface="Arial"/>
              <a:ea typeface="Arial"/>
              <a:cs typeface="Arial"/>
              <a:sym typeface="Arial"/>
            </a:endParaRPr>
          </a:p>
        </p:txBody>
      </p:sp>
      <p:sp>
        <p:nvSpPr>
          <p:cNvPr id="294" name="Google Shape;294;p45"/>
          <p:cNvSpPr txBox="1"/>
          <p:nvPr/>
        </p:nvSpPr>
        <p:spPr>
          <a:xfrm>
            <a:off x="6066995" y="1633238"/>
            <a:ext cx="1124100" cy="392400"/>
          </a:xfrm>
          <a:prstGeom prst="rect">
            <a:avLst/>
          </a:prstGeom>
          <a:solidFill>
            <a:srgbClr val="F5BB34"/>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 sz="2100">
                <a:solidFill>
                  <a:srgbClr val="8C1D40"/>
                </a:solidFill>
                <a:latin typeface="Arial"/>
                <a:ea typeface="Arial"/>
                <a:cs typeface="Arial"/>
                <a:sym typeface="Arial"/>
              </a:rPr>
              <a:t>Peers</a:t>
            </a:r>
            <a:endParaRPr sz="1200">
              <a:solidFill>
                <a:srgbClr val="8C1D40"/>
              </a:solidFill>
              <a:latin typeface="Arial"/>
              <a:ea typeface="Arial"/>
              <a:cs typeface="Arial"/>
              <a:sym typeface="Arial"/>
            </a:endParaRPr>
          </a:p>
        </p:txBody>
      </p:sp>
      <p:sp>
        <p:nvSpPr>
          <p:cNvPr id="295" name="Google Shape;295;p45"/>
          <p:cNvSpPr txBox="1"/>
          <p:nvPr/>
        </p:nvSpPr>
        <p:spPr>
          <a:xfrm>
            <a:off x="1948639" y="3231972"/>
            <a:ext cx="1496100" cy="392400"/>
          </a:xfrm>
          <a:prstGeom prst="rect">
            <a:avLst/>
          </a:prstGeom>
          <a:solidFill>
            <a:srgbClr val="F5BB34"/>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 sz="2100">
                <a:solidFill>
                  <a:srgbClr val="8C1D40"/>
                </a:solidFill>
                <a:latin typeface="Arial"/>
                <a:ea typeface="Arial"/>
                <a:cs typeface="Arial"/>
                <a:sym typeface="Arial"/>
              </a:rPr>
              <a:t>Parents</a:t>
            </a:r>
            <a:endParaRPr sz="1200">
              <a:solidFill>
                <a:srgbClr val="8C1D40"/>
              </a:solidFill>
              <a:latin typeface="Arial"/>
              <a:ea typeface="Arial"/>
              <a:cs typeface="Arial"/>
              <a:sym typeface="Arial"/>
            </a:endParaRPr>
          </a:p>
        </p:txBody>
      </p:sp>
      <p:sp>
        <p:nvSpPr>
          <p:cNvPr id="296" name="Google Shape;296;p45"/>
          <p:cNvSpPr txBox="1"/>
          <p:nvPr/>
        </p:nvSpPr>
        <p:spPr>
          <a:xfrm>
            <a:off x="6066995" y="3231972"/>
            <a:ext cx="1496100" cy="392400"/>
          </a:xfrm>
          <a:prstGeom prst="rect">
            <a:avLst/>
          </a:prstGeom>
          <a:solidFill>
            <a:srgbClr val="F5BB34"/>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 sz="2100">
                <a:solidFill>
                  <a:srgbClr val="8C1D40"/>
                </a:solidFill>
                <a:latin typeface="Arial"/>
                <a:ea typeface="Arial"/>
                <a:cs typeface="Arial"/>
                <a:sym typeface="Arial"/>
              </a:rPr>
              <a:t>Industry</a:t>
            </a:r>
            <a:endParaRPr sz="1200">
              <a:solidFill>
                <a:srgbClr val="8C1D40"/>
              </a:solidFill>
              <a:latin typeface="Arial"/>
              <a:ea typeface="Arial"/>
              <a:cs typeface="Arial"/>
              <a:sym typeface="Arial"/>
            </a:endParaRPr>
          </a:p>
        </p:txBody>
      </p:sp>
      <p:pic>
        <p:nvPicPr>
          <p:cNvPr id="297" name="Google Shape;297;p45"/>
          <p:cNvPicPr preferRelativeResize="0"/>
          <p:nvPr/>
        </p:nvPicPr>
        <p:blipFill>
          <a:blip r:embed="rId6">
            <a:alphaModFix/>
          </a:blip>
          <a:stretch>
            <a:fillRect/>
          </a:stretch>
        </p:blipFill>
        <p:spPr>
          <a:xfrm>
            <a:off x="186225" y="1310325"/>
            <a:ext cx="741703" cy="1090751"/>
          </a:xfrm>
          <a:prstGeom prst="rect">
            <a:avLst/>
          </a:prstGeom>
          <a:noFill/>
          <a:ln>
            <a:noFill/>
          </a:ln>
        </p:spPr>
      </p:pic>
      <p:pic>
        <p:nvPicPr>
          <p:cNvPr id="298" name="Google Shape;298;p45"/>
          <p:cNvPicPr preferRelativeResize="0"/>
          <p:nvPr/>
        </p:nvPicPr>
        <p:blipFill>
          <a:blip r:embed="rId7">
            <a:alphaModFix/>
          </a:blip>
          <a:stretch>
            <a:fillRect/>
          </a:stretch>
        </p:blipFill>
        <p:spPr>
          <a:xfrm>
            <a:off x="1021425" y="1311900"/>
            <a:ext cx="741700" cy="1094008"/>
          </a:xfrm>
          <a:prstGeom prst="rect">
            <a:avLst/>
          </a:prstGeom>
          <a:noFill/>
          <a:ln>
            <a:noFill/>
          </a:ln>
        </p:spPr>
      </p:pic>
      <p:sp>
        <p:nvSpPr>
          <p:cNvPr id="299" name="Google Shape;299;p45"/>
          <p:cNvSpPr txBox="1"/>
          <p:nvPr/>
        </p:nvSpPr>
        <p:spPr>
          <a:xfrm>
            <a:off x="8232350" y="49700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300" name="Google Shape;300;p45"/>
          <p:cNvPicPr preferRelativeResize="0"/>
          <p:nvPr/>
        </p:nvPicPr>
        <p:blipFill>
          <a:blip r:embed="rId8">
            <a:alphaModFix/>
          </a:blip>
          <a:stretch>
            <a:fillRect/>
          </a:stretch>
        </p:blipFill>
        <p:spPr>
          <a:xfrm>
            <a:off x="8428850" y="127700"/>
            <a:ext cx="454802" cy="36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46"/>
          <p:cNvPicPr preferRelativeResize="0"/>
          <p:nvPr/>
        </p:nvPicPr>
        <p:blipFill rotWithShape="1">
          <a:blip r:embed="rId3">
            <a:alphaModFix/>
          </a:blip>
          <a:srcRect b="0" l="8374" r="0" t="0"/>
          <a:stretch/>
        </p:blipFill>
        <p:spPr>
          <a:xfrm>
            <a:off x="5674100" y="77450"/>
            <a:ext cx="3144300" cy="3058200"/>
          </a:xfrm>
          <a:prstGeom prst="ellipse">
            <a:avLst/>
          </a:prstGeom>
          <a:noFill/>
          <a:ln>
            <a:noFill/>
          </a:ln>
        </p:spPr>
      </p:pic>
      <p:pic>
        <p:nvPicPr>
          <p:cNvPr id="306" name="Google Shape;306;p46"/>
          <p:cNvPicPr preferRelativeResize="0"/>
          <p:nvPr/>
        </p:nvPicPr>
        <p:blipFill rotWithShape="1">
          <a:blip r:embed="rId4">
            <a:alphaModFix/>
          </a:blip>
          <a:srcRect b="0" l="24009" r="3975" t="0"/>
          <a:stretch/>
        </p:blipFill>
        <p:spPr>
          <a:xfrm flipH="1">
            <a:off x="-1515750" y="2686550"/>
            <a:ext cx="1391400" cy="1329300"/>
          </a:xfrm>
          <a:prstGeom prst="ellipse">
            <a:avLst/>
          </a:prstGeom>
          <a:noFill/>
          <a:ln>
            <a:noFill/>
          </a:ln>
        </p:spPr>
      </p:pic>
      <p:pic>
        <p:nvPicPr>
          <p:cNvPr id="307" name="Google Shape;307;p46"/>
          <p:cNvPicPr preferRelativeResize="0"/>
          <p:nvPr/>
        </p:nvPicPr>
        <p:blipFill rotWithShape="1">
          <a:blip r:embed="rId5">
            <a:alphaModFix/>
          </a:blip>
          <a:srcRect b="4054" l="960" r="0" t="23664"/>
          <a:stretch/>
        </p:blipFill>
        <p:spPr>
          <a:xfrm>
            <a:off x="1529100" y="1812375"/>
            <a:ext cx="6085800" cy="3331125"/>
          </a:xfrm>
          <a:prstGeom prst="rect">
            <a:avLst/>
          </a:prstGeom>
          <a:noFill/>
          <a:ln>
            <a:noFill/>
          </a:ln>
        </p:spPr>
      </p:pic>
      <p:pic>
        <p:nvPicPr>
          <p:cNvPr id="308" name="Google Shape;308;p46"/>
          <p:cNvPicPr preferRelativeResize="0"/>
          <p:nvPr/>
        </p:nvPicPr>
        <p:blipFill>
          <a:blip r:embed="rId6">
            <a:alphaModFix/>
          </a:blip>
          <a:stretch>
            <a:fillRect/>
          </a:stretch>
        </p:blipFill>
        <p:spPr>
          <a:xfrm>
            <a:off x="228599" y="4601475"/>
            <a:ext cx="557726" cy="560675"/>
          </a:xfrm>
          <a:prstGeom prst="rect">
            <a:avLst/>
          </a:prstGeom>
          <a:noFill/>
          <a:ln>
            <a:noFill/>
          </a:ln>
        </p:spPr>
      </p:pic>
      <p:pic>
        <p:nvPicPr>
          <p:cNvPr id="309" name="Google Shape;309;p46"/>
          <p:cNvPicPr preferRelativeResize="0"/>
          <p:nvPr/>
        </p:nvPicPr>
        <p:blipFill>
          <a:blip r:embed="rId7">
            <a:alphaModFix/>
          </a:blip>
          <a:stretch>
            <a:fillRect/>
          </a:stretch>
        </p:blipFill>
        <p:spPr>
          <a:xfrm>
            <a:off x="7439326" y="4682550"/>
            <a:ext cx="1639896" cy="398526"/>
          </a:xfrm>
          <a:prstGeom prst="rect">
            <a:avLst/>
          </a:prstGeom>
          <a:noFill/>
          <a:ln>
            <a:noFill/>
          </a:ln>
        </p:spPr>
      </p:pic>
      <p:pic>
        <p:nvPicPr>
          <p:cNvPr id="310" name="Google Shape;310;p46"/>
          <p:cNvPicPr preferRelativeResize="0"/>
          <p:nvPr/>
        </p:nvPicPr>
        <p:blipFill>
          <a:blip r:embed="rId8">
            <a:alphaModFix/>
          </a:blip>
          <a:stretch>
            <a:fillRect/>
          </a:stretch>
        </p:blipFill>
        <p:spPr>
          <a:xfrm>
            <a:off x="9" y="0"/>
            <a:ext cx="4134303" cy="1337976"/>
          </a:xfrm>
          <a:prstGeom prst="rect">
            <a:avLst/>
          </a:prstGeom>
          <a:noFill/>
          <a:ln>
            <a:noFill/>
          </a:ln>
        </p:spPr>
      </p:pic>
      <p:sp>
        <p:nvSpPr>
          <p:cNvPr id="311" name="Google Shape;311;p46"/>
          <p:cNvSpPr txBox="1"/>
          <p:nvPr/>
        </p:nvSpPr>
        <p:spPr>
          <a:xfrm>
            <a:off x="83563" y="398425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312" name="Google Shape;312;p46"/>
          <p:cNvPicPr preferRelativeResize="0"/>
          <p:nvPr/>
        </p:nvPicPr>
        <p:blipFill>
          <a:blip r:embed="rId9">
            <a:alphaModFix/>
          </a:blip>
          <a:stretch>
            <a:fillRect/>
          </a:stretch>
        </p:blipFill>
        <p:spPr>
          <a:xfrm>
            <a:off x="280063" y="3614950"/>
            <a:ext cx="454802" cy="369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29"/>
          <p:cNvPicPr preferRelativeResize="0"/>
          <p:nvPr/>
        </p:nvPicPr>
        <p:blipFill>
          <a:blip r:embed="rId3">
            <a:alphaModFix/>
          </a:blip>
          <a:stretch>
            <a:fillRect/>
          </a:stretch>
        </p:blipFill>
        <p:spPr>
          <a:xfrm>
            <a:off x="7040176" y="4587450"/>
            <a:ext cx="2039979" cy="495751"/>
          </a:xfrm>
          <a:prstGeom prst="rect">
            <a:avLst/>
          </a:prstGeom>
          <a:noFill/>
          <a:ln>
            <a:noFill/>
          </a:ln>
        </p:spPr>
      </p:pic>
      <p:sp>
        <p:nvSpPr>
          <p:cNvPr id="125" name="Google Shape;125;p29"/>
          <p:cNvSpPr/>
          <p:nvPr/>
        </p:nvSpPr>
        <p:spPr>
          <a:xfrm>
            <a:off x="3219450" y="119736"/>
            <a:ext cx="2705100" cy="554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500">
                <a:solidFill>
                  <a:srgbClr val="FEC525"/>
                </a:solidFill>
              </a:rPr>
              <a:t>Statistics</a:t>
            </a:r>
            <a:endParaRPr sz="3500">
              <a:solidFill>
                <a:srgbClr val="FEC525"/>
              </a:solidFill>
              <a:latin typeface="Century Gothic"/>
              <a:ea typeface="Century Gothic"/>
              <a:cs typeface="Century Gothic"/>
              <a:sym typeface="Century Gothic"/>
            </a:endParaRPr>
          </a:p>
        </p:txBody>
      </p:sp>
      <p:pic>
        <p:nvPicPr>
          <p:cNvPr id="126" name="Google Shape;126;p29"/>
          <p:cNvPicPr preferRelativeResize="0"/>
          <p:nvPr/>
        </p:nvPicPr>
        <p:blipFill>
          <a:blip r:embed="rId4">
            <a:alphaModFix/>
          </a:blip>
          <a:stretch>
            <a:fillRect/>
          </a:stretch>
        </p:blipFill>
        <p:spPr>
          <a:xfrm>
            <a:off x="1932050" y="766475"/>
            <a:ext cx="5279895" cy="3820977"/>
          </a:xfrm>
          <a:prstGeom prst="rect">
            <a:avLst/>
          </a:prstGeom>
          <a:noFill/>
          <a:ln>
            <a:noFill/>
          </a:ln>
          <a:effectLst>
            <a:reflection blurRad="0" dir="5400000" dist="38100" endA="0" endPos="8000" fadeDir="5400012" kx="0" rotWithShape="0" algn="bl" stPos="0" sy="-100000" ky="0"/>
          </a:effectLst>
        </p:spPr>
      </p:pic>
      <p:sp>
        <p:nvSpPr>
          <p:cNvPr id="127" name="Google Shape;127;p29"/>
          <p:cNvSpPr txBox="1"/>
          <p:nvPr/>
        </p:nvSpPr>
        <p:spPr>
          <a:xfrm>
            <a:off x="1812425" y="4643850"/>
            <a:ext cx="53520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ECECEC"/>
                </a:solidFill>
              </a:rPr>
              <a:t>Source: U.S. Bureau of Census (2014) </a:t>
            </a:r>
            <a:endParaRPr b="1" sz="800">
              <a:solidFill>
                <a:srgbClr val="ECECEC"/>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7"/>
          <p:cNvSpPr txBox="1"/>
          <p:nvPr>
            <p:ph type="title"/>
          </p:nvPr>
        </p:nvSpPr>
        <p:spPr>
          <a:xfrm>
            <a:off x="311700" y="826025"/>
            <a:ext cx="6246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18" name="Google Shape;318;p47"/>
          <p:cNvPicPr preferRelativeResize="0"/>
          <p:nvPr/>
        </p:nvPicPr>
        <p:blipFill rotWithShape="1">
          <a:blip r:embed="rId3">
            <a:alphaModFix/>
          </a:blip>
          <a:srcRect b="0" l="5704" r="0" t="0"/>
          <a:stretch/>
        </p:blipFill>
        <p:spPr>
          <a:xfrm>
            <a:off x="0" y="147459"/>
            <a:ext cx="9144000" cy="4848588"/>
          </a:xfrm>
          <a:prstGeom prst="rect">
            <a:avLst/>
          </a:prstGeom>
          <a:noFill/>
          <a:ln>
            <a:noFill/>
          </a:ln>
        </p:spPr>
      </p:pic>
      <p:sp>
        <p:nvSpPr>
          <p:cNvPr id="319" name="Google Shape;319;p47"/>
          <p:cNvSpPr txBox="1"/>
          <p:nvPr/>
        </p:nvSpPr>
        <p:spPr>
          <a:xfrm>
            <a:off x="2024025" y="4286800"/>
            <a:ext cx="4887300" cy="63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rPr>
              <a:t>Where is CompuGirls?</a:t>
            </a:r>
            <a:endParaRPr b="1" sz="3000">
              <a:solidFill>
                <a:srgbClr val="FFFFFF"/>
              </a:solidFill>
            </a:endParaRPr>
          </a:p>
        </p:txBody>
      </p:sp>
      <p:sp>
        <p:nvSpPr>
          <p:cNvPr id="320" name="Google Shape;320;p47"/>
          <p:cNvSpPr txBox="1"/>
          <p:nvPr/>
        </p:nvSpPr>
        <p:spPr>
          <a:xfrm>
            <a:off x="7714075" y="3846100"/>
            <a:ext cx="20592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AE30"/>
                </a:solidFill>
              </a:rPr>
              <a:t>Places been</a:t>
            </a:r>
            <a:endParaRPr b="1">
              <a:solidFill>
                <a:srgbClr val="00AE30"/>
              </a:solidFill>
            </a:endParaRPr>
          </a:p>
          <a:p>
            <a:pPr indent="0" lvl="0" marL="0" rtl="0" algn="l">
              <a:spcBef>
                <a:spcPts val="0"/>
              </a:spcBef>
              <a:spcAft>
                <a:spcPts val="0"/>
              </a:spcAft>
              <a:buNone/>
            </a:pPr>
            <a:r>
              <a:t/>
            </a:r>
            <a:endParaRPr b="1">
              <a:solidFill>
                <a:srgbClr val="00A3E0"/>
              </a:solidFill>
            </a:endParaRPr>
          </a:p>
          <a:p>
            <a:pPr indent="0" lvl="0" marL="0" rtl="0" algn="l">
              <a:spcBef>
                <a:spcPts val="0"/>
              </a:spcBef>
              <a:spcAft>
                <a:spcPts val="0"/>
              </a:spcAft>
              <a:buNone/>
            </a:pPr>
            <a:r>
              <a:rPr b="1" lang="en">
                <a:solidFill>
                  <a:srgbClr val="00A3E0"/>
                </a:solidFill>
              </a:rPr>
              <a:t>Places going</a:t>
            </a:r>
            <a:endParaRPr b="1">
              <a:solidFill>
                <a:srgbClr val="00A3E0"/>
              </a:solidFill>
            </a:endParaRPr>
          </a:p>
        </p:txBody>
      </p:sp>
      <p:pic>
        <p:nvPicPr>
          <p:cNvPr id="321" name="Google Shape;321;p47"/>
          <p:cNvPicPr preferRelativeResize="0"/>
          <p:nvPr/>
        </p:nvPicPr>
        <p:blipFill>
          <a:blip r:embed="rId4">
            <a:alphaModFix/>
          </a:blip>
          <a:stretch>
            <a:fillRect/>
          </a:stretch>
        </p:blipFill>
        <p:spPr>
          <a:xfrm>
            <a:off x="7457250" y="3902550"/>
            <a:ext cx="256826" cy="256826"/>
          </a:xfrm>
          <a:prstGeom prst="rect">
            <a:avLst/>
          </a:prstGeom>
          <a:noFill/>
          <a:ln>
            <a:noFill/>
          </a:ln>
        </p:spPr>
      </p:pic>
      <p:pic>
        <p:nvPicPr>
          <p:cNvPr id="322" name="Google Shape;322;p47"/>
          <p:cNvPicPr preferRelativeResize="0"/>
          <p:nvPr/>
        </p:nvPicPr>
        <p:blipFill>
          <a:blip r:embed="rId4">
            <a:alphaModFix/>
          </a:blip>
          <a:stretch>
            <a:fillRect/>
          </a:stretch>
        </p:blipFill>
        <p:spPr>
          <a:xfrm>
            <a:off x="1457950" y="1892775"/>
            <a:ext cx="256826" cy="256826"/>
          </a:xfrm>
          <a:prstGeom prst="rect">
            <a:avLst/>
          </a:prstGeom>
          <a:noFill/>
          <a:ln>
            <a:noFill/>
          </a:ln>
        </p:spPr>
      </p:pic>
      <p:pic>
        <p:nvPicPr>
          <p:cNvPr id="323" name="Google Shape;323;p47"/>
          <p:cNvPicPr preferRelativeResize="0"/>
          <p:nvPr/>
        </p:nvPicPr>
        <p:blipFill>
          <a:blip r:embed="rId5">
            <a:alphaModFix/>
          </a:blip>
          <a:stretch>
            <a:fillRect/>
          </a:stretch>
        </p:blipFill>
        <p:spPr>
          <a:xfrm>
            <a:off x="7461675" y="4286800"/>
            <a:ext cx="247974" cy="247974"/>
          </a:xfrm>
          <a:prstGeom prst="rect">
            <a:avLst/>
          </a:prstGeom>
          <a:noFill/>
          <a:ln>
            <a:noFill/>
          </a:ln>
        </p:spPr>
      </p:pic>
      <p:pic>
        <p:nvPicPr>
          <p:cNvPr id="324" name="Google Shape;324;p47"/>
          <p:cNvPicPr preferRelativeResize="0"/>
          <p:nvPr/>
        </p:nvPicPr>
        <p:blipFill>
          <a:blip r:embed="rId5">
            <a:alphaModFix/>
          </a:blip>
          <a:stretch>
            <a:fillRect/>
          </a:stretch>
        </p:blipFill>
        <p:spPr>
          <a:xfrm>
            <a:off x="3978150" y="1024975"/>
            <a:ext cx="247974" cy="247974"/>
          </a:xfrm>
          <a:prstGeom prst="rect">
            <a:avLst/>
          </a:prstGeom>
          <a:noFill/>
          <a:ln>
            <a:noFill/>
          </a:ln>
        </p:spPr>
      </p:pic>
      <p:pic>
        <p:nvPicPr>
          <p:cNvPr id="325" name="Google Shape;325;p47"/>
          <p:cNvPicPr preferRelativeResize="0"/>
          <p:nvPr/>
        </p:nvPicPr>
        <p:blipFill>
          <a:blip r:embed="rId5">
            <a:alphaModFix/>
          </a:blip>
          <a:stretch>
            <a:fillRect/>
          </a:stretch>
        </p:blipFill>
        <p:spPr>
          <a:xfrm>
            <a:off x="5175350" y="1468400"/>
            <a:ext cx="247974" cy="247974"/>
          </a:xfrm>
          <a:prstGeom prst="rect">
            <a:avLst/>
          </a:prstGeom>
          <a:noFill/>
          <a:ln>
            <a:noFill/>
          </a:ln>
        </p:spPr>
      </p:pic>
      <p:pic>
        <p:nvPicPr>
          <p:cNvPr id="326" name="Google Shape;326;p47"/>
          <p:cNvPicPr preferRelativeResize="0"/>
          <p:nvPr/>
        </p:nvPicPr>
        <p:blipFill>
          <a:blip r:embed="rId5">
            <a:alphaModFix/>
          </a:blip>
          <a:stretch>
            <a:fillRect/>
          </a:stretch>
        </p:blipFill>
        <p:spPr>
          <a:xfrm>
            <a:off x="5459125" y="1897200"/>
            <a:ext cx="247974" cy="247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dk1"/>
            </a:gs>
            <a:gs pos="83000">
              <a:schemeClr val="dk1"/>
            </a:gs>
            <a:gs pos="100000">
              <a:srgbClr val="8B1B3F"/>
            </a:gs>
          </a:gsLst>
          <a:path path="circle">
            <a:fillToRect b="50%" l="50%" r="50%" t="50%"/>
          </a:path>
          <a:tileRect/>
        </a:gradFill>
      </p:bgPr>
    </p:bg>
    <p:spTree>
      <p:nvGrpSpPr>
        <p:cNvPr id="331" name="Shape 331"/>
        <p:cNvGrpSpPr/>
        <p:nvPr/>
      </p:nvGrpSpPr>
      <p:grpSpPr>
        <a:xfrm>
          <a:off x="0" y="0"/>
          <a:ext cx="0" cy="0"/>
          <a:chOff x="0" y="0"/>
          <a:chExt cx="0" cy="0"/>
        </a:xfrm>
      </p:grpSpPr>
      <p:pic>
        <p:nvPicPr>
          <p:cNvPr id="332" name="Google Shape;332;p48"/>
          <p:cNvPicPr preferRelativeResize="0"/>
          <p:nvPr/>
        </p:nvPicPr>
        <p:blipFill rotWithShape="1">
          <a:blip r:embed="rId3">
            <a:alphaModFix/>
          </a:blip>
          <a:srcRect b="0" l="0" r="0" t="0"/>
          <a:stretch/>
        </p:blipFill>
        <p:spPr>
          <a:xfrm>
            <a:off x="378153" y="27423"/>
            <a:ext cx="3050845" cy="737510"/>
          </a:xfrm>
          <a:prstGeom prst="rect">
            <a:avLst/>
          </a:prstGeom>
          <a:noFill/>
          <a:ln>
            <a:noFill/>
          </a:ln>
        </p:spPr>
      </p:pic>
      <p:pic>
        <p:nvPicPr>
          <p:cNvPr id="333" name="Google Shape;333;p48"/>
          <p:cNvPicPr preferRelativeResize="0"/>
          <p:nvPr/>
        </p:nvPicPr>
        <p:blipFill>
          <a:blip r:embed="rId4">
            <a:alphaModFix/>
          </a:blip>
          <a:stretch>
            <a:fillRect/>
          </a:stretch>
        </p:blipFill>
        <p:spPr>
          <a:xfrm>
            <a:off x="843675" y="334225"/>
            <a:ext cx="7761450" cy="4656876"/>
          </a:xfrm>
          <a:prstGeom prst="rect">
            <a:avLst/>
          </a:prstGeom>
          <a:noFill/>
          <a:ln>
            <a:noFill/>
          </a:ln>
        </p:spPr>
      </p:pic>
      <p:sp>
        <p:nvSpPr>
          <p:cNvPr id="334" name="Google Shape;334;p48"/>
          <p:cNvSpPr txBox="1"/>
          <p:nvPr/>
        </p:nvSpPr>
        <p:spPr>
          <a:xfrm>
            <a:off x="881025" y="4363000"/>
            <a:ext cx="5161200" cy="63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EC525"/>
                </a:solidFill>
                <a:highlight>
                  <a:srgbClr val="000000"/>
                </a:highlight>
              </a:rPr>
              <a:t>Where is CompuGirls/CompuPower?</a:t>
            </a:r>
            <a:endParaRPr b="1" sz="3000">
              <a:solidFill>
                <a:srgbClr val="FEC525"/>
              </a:solidFill>
              <a:highlight>
                <a:srgbClr val="000000"/>
              </a:highlight>
            </a:endParaRPr>
          </a:p>
        </p:txBody>
      </p:sp>
      <p:sp>
        <p:nvSpPr>
          <p:cNvPr id="335" name="Google Shape;335;p48"/>
          <p:cNvSpPr txBox="1"/>
          <p:nvPr/>
        </p:nvSpPr>
        <p:spPr>
          <a:xfrm>
            <a:off x="7457350" y="2789400"/>
            <a:ext cx="1486200" cy="908400"/>
          </a:xfrm>
          <a:prstGeom prst="rect">
            <a:avLst/>
          </a:prstGeom>
          <a:solidFill>
            <a:srgbClr val="F3F3F3">
              <a:alpha val="14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A3E0"/>
                </a:solidFill>
              </a:rPr>
              <a:t>Past Sites</a:t>
            </a:r>
            <a:endParaRPr>
              <a:solidFill>
                <a:srgbClr val="00A3E0"/>
              </a:solidFill>
            </a:endParaRPr>
          </a:p>
          <a:p>
            <a:pPr indent="0" lvl="0" marL="0" rtl="0" algn="l">
              <a:spcBef>
                <a:spcPts val="0"/>
              </a:spcBef>
              <a:spcAft>
                <a:spcPts val="0"/>
              </a:spcAft>
              <a:buNone/>
            </a:pPr>
            <a:r>
              <a:t/>
            </a:r>
            <a:endParaRPr>
              <a:solidFill>
                <a:srgbClr val="00A3E0"/>
              </a:solidFill>
            </a:endParaRPr>
          </a:p>
          <a:p>
            <a:pPr indent="0" lvl="0" marL="0" rtl="0" algn="l">
              <a:spcBef>
                <a:spcPts val="0"/>
              </a:spcBef>
              <a:spcAft>
                <a:spcPts val="0"/>
              </a:spcAft>
              <a:buNone/>
            </a:pPr>
            <a:r>
              <a:rPr lang="en">
                <a:solidFill>
                  <a:srgbClr val="33B35C"/>
                </a:solidFill>
              </a:rPr>
              <a:t>Future Sites</a:t>
            </a:r>
            <a:endParaRPr>
              <a:solidFill>
                <a:srgbClr val="33B35C"/>
              </a:solidFill>
            </a:endParaRPr>
          </a:p>
          <a:p>
            <a:pPr indent="0" lvl="0" marL="0" rtl="0" algn="l">
              <a:spcBef>
                <a:spcPts val="0"/>
              </a:spcBef>
              <a:spcAft>
                <a:spcPts val="0"/>
              </a:spcAft>
              <a:buNone/>
            </a:pPr>
            <a:r>
              <a:t/>
            </a:r>
            <a:endParaRPr>
              <a:solidFill>
                <a:srgbClr val="00AE30"/>
              </a:solidFill>
            </a:endParaRPr>
          </a:p>
        </p:txBody>
      </p:sp>
      <p:pic>
        <p:nvPicPr>
          <p:cNvPr id="336" name="Google Shape;336;p48"/>
          <p:cNvPicPr preferRelativeResize="0"/>
          <p:nvPr/>
        </p:nvPicPr>
        <p:blipFill>
          <a:blip r:embed="rId5">
            <a:alphaModFix/>
          </a:blip>
          <a:stretch>
            <a:fillRect/>
          </a:stretch>
        </p:blipFill>
        <p:spPr>
          <a:xfrm>
            <a:off x="1498975" y="2705325"/>
            <a:ext cx="336675" cy="336675"/>
          </a:xfrm>
          <a:prstGeom prst="rect">
            <a:avLst/>
          </a:prstGeom>
          <a:noFill/>
          <a:ln>
            <a:noFill/>
          </a:ln>
        </p:spPr>
      </p:pic>
      <p:pic>
        <p:nvPicPr>
          <p:cNvPr id="337" name="Google Shape;337;p48"/>
          <p:cNvPicPr preferRelativeResize="0"/>
          <p:nvPr/>
        </p:nvPicPr>
        <p:blipFill>
          <a:blip r:embed="rId5">
            <a:alphaModFix/>
          </a:blip>
          <a:stretch>
            <a:fillRect/>
          </a:stretch>
        </p:blipFill>
        <p:spPr>
          <a:xfrm>
            <a:off x="5315550" y="1351800"/>
            <a:ext cx="336675" cy="336675"/>
          </a:xfrm>
          <a:prstGeom prst="rect">
            <a:avLst/>
          </a:prstGeom>
          <a:noFill/>
          <a:ln>
            <a:noFill/>
          </a:ln>
        </p:spPr>
      </p:pic>
      <p:pic>
        <p:nvPicPr>
          <p:cNvPr id="338" name="Google Shape;338;p48"/>
          <p:cNvPicPr preferRelativeResize="0"/>
          <p:nvPr/>
        </p:nvPicPr>
        <p:blipFill>
          <a:blip r:embed="rId5">
            <a:alphaModFix/>
          </a:blip>
          <a:stretch>
            <a:fillRect/>
          </a:stretch>
        </p:blipFill>
        <p:spPr>
          <a:xfrm>
            <a:off x="7284275" y="2132200"/>
            <a:ext cx="336675" cy="336675"/>
          </a:xfrm>
          <a:prstGeom prst="rect">
            <a:avLst/>
          </a:prstGeom>
          <a:noFill/>
          <a:ln>
            <a:noFill/>
          </a:ln>
        </p:spPr>
      </p:pic>
      <p:pic>
        <p:nvPicPr>
          <p:cNvPr id="339" name="Google Shape;339;p48"/>
          <p:cNvPicPr preferRelativeResize="0"/>
          <p:nvPr/>
        </p:nvPicPr>
        <p:blipFill>
          <a:blip r:embed="rId5">
            <a:alphaModFix/>
          </a:blip>
          <a:stretch>
            <a:fillRect/>
          </a:stretch>
        </p:blipFill>
        <p:spPr>
          <a:xfrm>
            <a:off x="3045300" y="2468875"/>
            <a:ext cx="336675" cy="336675"/>
          </a:xfrm>
          <a:prstGeom prst="rect">
            <a:avLst/>
          </a:prstGeom>
          <a:noFill/>
          <a:ln>
            <a:noFill/>
          </a:ln>
        </p:spPr>
      </p:pic>
      <p:pic>
        <p:nvPicPr>
          <p:cNvPr id="340" name="Google Shape;340;p48"/>
          <p:cNvPicPr preferRelativeResize="0"/>
          <p:nvPr/>
        </p:nvPicPr>
        <p:blipFill>
          <a:blip r:embed="rId5">
            <a:alphaModFix/>
          </a:blip>
          <a:stretch>
            <a:fillRect/>
          </a:stretch>
        </p:blipFill>
        <p:spPr>
          <a:xfrm>
            <a:off x="5998075" y="1650025"/>
            <a:ext cx="336675" cy="336675"/>
          </a:xfrm>
          <a:prstGeom prst="rect">
            <a:avLst/>
          </a:prstGeom>
          <a:noFill/>
          <a:ln>
            <a:noFill/>
          </a:ln>
        </p:spPr>
      </p:pic>
      <p:pic>
        <p:nvPicPr>
          <p:cNvPr id="341" name="Google Shape;341;p48"/>
          <p:cNvPicPr preferRelativeResize="0"/>
          <p:nvPr/>
        </p:nvPicPr>
        <p:blipFill>
          <a:blip r:embed="rId5">
            <a:alphaModFix/>
          </a:blip>
          <a:stretch>
            <a:fillRect/>
          </a:stretch>
        </p:blipFill>
        <p:spPr>
          <a:xfrm>
            <a:off x="8552400" y="2789400"/>
            <a:ext cx="336675" cy="336675"/>
          </a:xfrm>
          <a:prstGeom prst="rect">
            <a:avLst/>
          </a:prstGeom>
          <a:noFill/>
          <a:ln>
            <a:noFill/>
          </a:ln>
        </p:spPr>
      </p:pic>
      <p:sp>
        <p:nvSpPr>
          <p:cNvPr id="342" name="Google Shape;342;p48"/>
          <p:cNvSpPr txBox="1"/>
          <p:nvPr/>
        </p:nvSpPr>
        <p:spPr>
          <a:xfrm>
            <a:off x="6816500" y="4018325"/>
            <a:ext cx="2205600" cy="832500"/>
          </a:xfrm>
          <a:prstGeom prst="rect">
            <a:avLst/>
          </a:prstGeom>
          <a:solidFill>
            <a:srgbClr val="F3F3F3">
              <a:alpha val="1268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B35C"/>
                </a:solidFill>
                <a:highlight>
                  <a:srgbClr val="000000"/>
                </a:highlight>
              </a:rPr>
              <a:t>Active Partner</a:t>
            </a:r>
            <a:endParaRPr>
              <a:solidFill>
                <a:srgbClr val="33B35C"/>
              </a:solidFill>
              <a:highlight>
                <a:srgbClr val="000000"/>
              </a:highlight>
            </a:endParaRPr>
          </a:p>
          <a:p>
            <a:pPr indent="0" lvl="0" marL="0" rtl="0" algn="l">
              <a:spcBef>
                <a:spcPts val="0"/>
              </a:spcBef>
              <a:spcAft>
                <a:spcPts val="0"/>
              </a:spcAft>
              <a:buNone/>
            </a:pPr>
            <a:r>
              <a:rPr lang="en">
                <a:solidFill>
                  <a:srgbClr val="3AA7F9"/>
                </a:solidFill>
                <a:highlight>
                  <a:srgbClr val="000000"/>
                </a:highlight>
              </a:rPr>
              <a:t>Committed for 2019/20</a:t>
            </a:r>
            <a:endParaRPr>
              <a:solidFill>
                <a:srgbClr val="3AA7F9"/>
              </a:solidFill>
              <a:highlight>
                <a:srgbClr val="000000"/>
              </a:highlight>
            </a:endParaRPr>
          </a:p>
          <a:p>
            <a:pPr indent="0" lvl="0" marL="0" rtl="0" algn="l">
              <a:spcBef>
                <a:spcPts val="0"/>
              </a:spcBef>
              <a:spcAft>
                <a:spcPts val="0"/>
              </a:spcAft>
              <a:buNone/>
            </a:pPr>
            <a:r>
              <a:rPr lang="en">
                <a:solidFill>
                  <a:srgbClr val="8C1D40"/>
                </a:solidFill>
                <a:highlight>
                  <a:srgbClr val="000000"/>
                </a:highlight>
              </a:rPr>
              <a:t>In Discussion for 2019/20</a:t>
            </a:r>
            <a:endParaRPr>
              <a:solidFill>
                <a:srgbClr val="8C1D40"/>
              </a:solidFill>
              <a:highlight>
                <a:srgbClr val="000000"/>
              </a:highlight>
            </a:endParaRPr>
          </a:p>
          <a:p>
            <a:pPr indent="0" lvl="0" marL="0" rtl="0" algn="l">
              <a:spcBef>
                <a:spcPts val="0"/>
              </a:spcBef>
              <a:spcAft>
                <a:spcPts val="0"/>
              </a:spcAft>
              <a:buNone/>
            </a:pPr>
            <a:r>
              <a:t/>
            </a:r>
            <a:endParaRPr>
              <a:solidFill>
                <a:srgbClr val="3AA7F9"/>
              </a:solidFill>
            </a:endParaRPr>
          </a:p>
        </p:txBody>
      </p:sp>
      <p:pic>
        <p:nvPicPr>
          <p:cNvPr id="343" name="Google Shape;343;p48"/>
          <p:cNvPicPr preferRelativeResize="0"/>
          <p:nvPr/>
        </p:nvPicPr>
        <p:blipFill>
          <a:blip r:embed="rId6">
            <a:alphaModFix/>
          </a:blip>
          <a:stretch>
            <a:fillRect/>
          </a:stretch>
        </p:blipFill>
        <p:spPr>
          <a:xfrm>
            <a:off x="4208400" y="3580600"/>
            <a:ext cx="363599" cy="363599"/>
          </a:xfrm>
          <a:prstGeom prst="rect">
            <a:avLst/>
          </a:prstGeom>
          <a:noFill/>
          <a:ln>
            <a:noFill/>
          </a:ln>
        </p:spPr>
      </p:pic>
      <p:pic>
        <p:nvPicPr>
          <p:cNvPr id="344" name="Google Shape;344;p48"/>
          <p:cNvPicPr preferRelativeResize="0"/>
          <p:nvPr/>
        </p:nvPicPr>
        <p:blipFill>
          <a:blip r:embed="rId6">
            <a:alphaModFix/>
          </a:blip>
          <a:stretch>
            <a:fillRect/>
          </a:stretch>
        </p:blipFill>
        <p:spPr>
          <a:xfrm>
            <a:off x="8540250" y="3217000"/>
            <a:ext cx="363599" cy="363599"/>
          </a:xfrm>
          <a:prstGeom prst="rect">
            <a:avLst/>
          </a:prstGeom>
          <a:noFill/>
          <a:ln>
            <a:noFill/>
          </a:ln>
        </p:spPr>
      </p:pic>
      <p:pic>
        <p:nvPicPr>
          <p:cNvPr id="345" name="Google Shape;345;p48"/>
          <p:cNvPicPr preferRelativeResize="0"/>
          <p:nvPr/>
        </p:nvPicPr>
        <p:blipFill>
          <a:blip r:embed="rId6">
            <a:alphaModFix/>
          </a:blip>
          <a:stretch>
            <a:fillRect/>
          </a:stretch>
        </p:blipFill>
        <p:spPr>
          <a:xfrm>
            <a:off x="6723950" y="2899400"/>
            <a:ext cx="363599" cy="363599"/>
          </a:xfrm>
          <a:prstGeom prst="rect">
            <a:avLst/>
          </a:prstGeom>
          <a:noFill/>
          <a:ln>
            <a:noFill/>
          </a:ln>
        </p:spPr>
      </p:pic>
      <p:pic>
        <p:nvPicPr>
          <p:cNvPr id="346" name="Google Shape;346;p48"/>
          <p:cNvPicPr preferRelativeResize="0"/>
          <p:nvPr/>
        </p:nvPicPr>
        <p:blipFill>
          <a:blip r:embed="rId7">
            <a:alphaModFix/>
          </a:blip>
          <a:stretch>
            <a:fillRect/>
          </a:stretch>
        </p:blipFill>
        <p:spPr>
          <a:xfrm>
            <a:off x="1759462" y="211650"/>
            <a:ext cx="5835225" cy="4454224"/>
          </a:xfrm>
          <a:prstGeom prst="rect">
            <a:avLst/>
          </a:prstGeom>
          <a:noFill/>
          <a:ln>
            <a:noFill/>
          </a:ln>
        </p:spPr>
      </p:pic>
      <p:pic>
        <p:nvPicPr>
          <p:cNvPr id="347" name="Google Shape;347;p48"/>
          <p:cNvPicPr preferRelativeResize="0"/>
          <p:nvPr/>
        </p:nvPicPr>
        <p:blipFill>
          <a:blip r:embed="rId5">
            <a:alphaModFix/>
          </a:blip>
          <a:stretch>
            <a:fillRect/>
          </a:stretch>
        </p:blipFill>
        <p:spPr>
          <a:xfrm>
            <a:off x="2476100" y="3075263"/>
            <a:ext cx="336675" cy="336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51" name="Shape 351"/>
        <p:cNvGrpSpPr/>
        <p:nvPr/>
      </p:nvGrpSpPr>
      <p:grpSpPr>
        <a:xfrm>
          <a:off x="0" y="0"/>
          <a:ext cx="0" cy="0"/>
          <a:chOff x="0" y="0"/>
          <a:chExt cx="0" cy="0"/>
        </a:xfrm>
      </p:grpSpPr>
      <p:sp>
        <p:nvSpPr>
          <p:cNvPr id="352" name="Google Shape;352;p49"/>
          <p:cNvSpPr txBox="1"/>
          <p:nvPr/>
        </p:nvSpPr>
        <p:spPr>
          <a:xfrm>
            <a:off x="685800" y="-310356"/>
            <a:ext cx="7772400" cy="110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sz="3300">
                <a:solidFill>
                  <a:srgbClr val="FEC525"/>
                </a:solidFill>
              </a:rPr>
              <a:t>What WE do here at CGEST</a:t>
            </a:r>
            <a:r>
              <a:rPr b="1" lang="en" sz="3300">
                <a:solidFill>
                  <a:srgbClr val="FEC525"/>
                </a:solidFill>
              </a:rPr>
              <a:t> </a:t>
            </a:r>
            <a:endParaRPr sz="3300">
              <a:solidFill>
                <a:srgbClr val="FEC525"/>
              </a:solidFill>
              <a:latin typeface="Century Gothic"/>
              <a:ea typeface="Century Gothic"/>
              <a:cs typeface="Century Gothic"/>
              <a:sym typeface="Century Gothic"/>
            </a:endParaRPr>
          </a:p>
        </p:txBody>
      </p:sp>
      <p:pic>
        <p:nvPicPr>
          <p:cNvPr id="353" name="Google Shape;353;p49"/>
          <p:cNvPicPr preferRelativeResize="0"/>
          <p:nvPr/>
        </p:nvPicPr>
        <p:blipFill>
          <a:blip r:embed="rId4">
            <a:alphaModFix/>
          </a:blip>
          <a:stretch>
            <a:fillRect/>
          </a:stretch>
        </p:blipFill>
        <p:spPr>
          <a:xfrm>
            <a:off x="3629836" y="622225"/>
            <a:ext cx="1884349" cy="1975575"/>
          </a:xfrm>
          <a:prstGeom prst="rect">
            <a:avLst/>
          </a:prstGeom>
          <a:noFill/>
          <a:ln>
            <a:noFill/>
          </a:ln>
        </p:spPr>
      </p:pic>
      <p:pic>
        <p:nvPicPr>
          <p:cNvPr id="354" name="Google Shape;354;p49"/>
          <p:cNvPicPr preferRelativeResize="0"/>
          <p:nvPr/>
        </p:nvPicPr>
        <p:blipFill>
          <a:blip r:embed="rId5">
            <a:alphaModFix/>
          </a:blip>
          <a:stretch>
            <a:fillRect/>
          </a:stretch>
        </p:blipFill>
        <p:spPr>
          <a:xfrm>
            <a:off x="3900425" y="2096743"/>
            <a:ext cx="1343150" cy="2075751"/>
          </a:xfrm>
          <a:prstGeom prst="rect">
            <a:avLst/>
          </a:prstGeom>
          <a:noFill/>
          <a:ln>
            <a:noFill/>
          </a:ln>
        </p:spPr>
      </p:pic>
      <p:pic>
        <p:nvPicPr>
          <p:cNvPr id="355" name="Google Shape;355;p49"/>
          <p:cNvPicPr preferRelativeResize="0"/>
          <p:nvPr/>
        </p:nvPicPr>
        <p:blipFill>
          <a:blip r:embed="rId6">
            <a:alphaModFix/>
          </a:blip>
          <a:stretch>
            <a:fillRect/>
          </a:stretch>
        </p:blipFill>
        <p:spPr>
          <a:xfrm>
            <a:off x="3427925" y="4323296"/>
            <a:ext cx="2288149" cy="343229"/>
          </a:xfrm>
          <a:prstGeom prst="rect">
            <a:avLst/>
          </a:prstGeom>
          <a:noFill/>
          <a:ln>
            <a:noFill/>
          </a:ln>
        </p:spPr>
      </p:pic>
      <p:pic>
        <p:nvPicPr>
          <p:cNvPr id="356" name="Google Shape;356;p49"/>
          <p:cNvPicPr preferRelativeResize="0"/>
          <p:nvPr/>
        </p:nvPicPr>
        <p:blipFill>
          <a:blip r:embed="rId7">
            <a:alphaModFix/>
          </a:blip>
          <a:stretch>
            <a:fillRect/>
          </a:stretch>
        </p:blipFill>
        <p:spPr>
          <a:xfrm>
            <a:off x="6530935" y="750269"/>
            <a:ext cx="2511128" cy="1674085"/>
          </a:xfrm>
          <a:prstGeom prst="rect">
            <a:avLst/>
          </a:prstGeom>
          <a:noFill/>
          <a:ln>
            <a:noFill/>
          </a:ln>
        </p:spPr>
      </p:pic>
      <p:pic>
        <p:nvPicPr>
          <p:cNvPr id="357" name="Google Shape;357;p49"/>
          <p:cNvPicPr preferRelativeResize="0"/>
          <p:nvPr/>
        </p:nvPicPr>
        <p:blipFill rotWithShape="1">
          <a:blip r:embed="rId8">
            <a:alphaModFix/>
          </a:blip>
          <a:srcRect b="7375" l="0" r="0" t="12630"/>
          <a:stretch/>
        </p:blipFill>
        <p:spPr>
          <a:xfrm>
            <a:off x="6092625" y="2106350"/>
            <a:ext cx="2807232" cy="1496975"/>
          </a:xfrm>
          <a:prstGeom prst="rect">
            <a:avLst/>
          </a:prstGeom>
          <a:noFill/>
          <a:ln>
            <a:noFill/>
          </a:ln>
        </p:spPr>
      </p:pic>
      <p:pic>
        <p:nvPicPr>
          <p:cNvPr id="358" name="Google Shape;358;p49"/>
          <p:cNvPicPr preferRelativeResize="0"/>
          <p:nvPr/>
        </p:nvPicPr>
        <p:blipFill>
          <a:blip r:embed="rId9">
            <a:alphaModFix/>
          </a:blip>
          <a:stretch>
            <a:fillRect/>
          </a:stretch>
        </p:blipFill>
        <p:spPr>
          <a:xfrm>
            <a:off x="5779360" y="3366732"/>
            <a:ext cx="2975558" cy="1674083"/>
          </a:xfrm>
          <a:prstGeom prst="rect">
            <a:avLst/>
          </a:prstGeom>
          <a:noFill/>
          <a:ln>
            <a:noFill/>
          </a:ln>
        </p:spPr>
      </p:pic>
      <p:pic>
        <p:nvPicPr>
          <p:cNvPr id="359" name="Google Shape;359;p49"/>
          <p:cNvPicPr preferRelativeResize="0"/>
          <p:nvPr/>
        </p:nvPicPr>
        <p:blipFill>
          <a:blip r:embed="rId10">
            <a:alphaModFix/>
          </a:blip>
          <a:stretch>
            <a:fillRect/>
          </a:stretch>
        </p:blipFill>
        <p:spPr>
          <a:xfrm>
            <a:off x="121126" y="696754"/>
            <a:ext cx="2511156" cy="1674113"/>
          </a:xfrm>
          <a:prstGeom prst="rect">
            <a:avLst/>
          </a:prstGeom>
          <a:noFill/>
          <a:ln>
            <a:noFill/>
          </a:ln>
        </p:spPr>
      </p:pic>
      <p:pic>
        <p:nvPicPr>
          <p:cNvPr id="360" name="Google Shape;360;p49"/>
          <p:cNvPicPr preferRelativeResize="0"/>
          <p:nvPr/>
        </p:nvPicPr>
        <p:blipFill rotWithShape="1">
          <a:blip r:embed="rId11">
            <a:alphaModFix/>
          </a:blip>
          <a:srcRect b="0" l="0" r="0" t="20012"/>
          <a:stretch/>
        </p:blipFill>
        <p:spPr>
          <a:xfrm>
            <a:off x="252625" y="1951651"/>
            <a:ext cx="2807232" cy="1496975"/>
          </a:xfrm>
          <a:prstGeom prst="rect">
            <a:avLst/>
          </a:prstGeom>
          <a:noFill/>
          <a:ln>
            <a:noFill/>
          </a:ln>
        </p:spPr>
      </p:pic>
      <p:pic>
        <p:nvPicPr>
          <p:cNvPr id="361" name="Google Shape;361;p49"/>
          <p:cNvPicPr preferRelativeResize="0"/>
          <p:nvPr/>
        </p:nvPicPr>
        <p:blipFill rotWithShape="1">
          <a:blip r:embed="rId12">
            <a:alphaModFix/>
          </a:blip>
          <a:srcRect b="0" l="0" r="0" t="10546"/>
          <a:stretch/>
        </p:blipFill>
        <p:spPr>
          <a:xfrm>
            <a:off x="557425" y="3366700"/>
            <a:ext cx="2807232" cy="1674122"/>
          </a:xfrm>
          <a:prstGeom prst="rect">
            <a:avLst/>
          </a:prstGeom>
          <a:noFill/>
          <a:ln>
            <a:noFill/>
          </a:ln>
        </p:spPr>
      </p:pic>
      <p:sp>
        <p:nvSpPr>
          <p:cNvPr id="362" name="Google Shape;362;p49"/>
          <p:cNvSpPr txBox="1"/>
          <p:nvPr/>
        </p:nvSpPr>
        <p:spPr>
          <a:xfrm>
            <a:off x="8232350" y="49700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363" name="Google Shape;363;p49"/>
          <p:cNvPicPr preferRelativeResize="0"/>
          <p:nvPr/>
        </p:nvPicPr>
        <p:blipFill>
          <a:blip r:embed="rId13">
            <a:alphaModFix/>
          </a:blip>
          <a:stretch>
            <a:fillRect/>
          </a:stretch>
        </p:blipFill>
        <p:spPr>
          <a:xfrm>
            <a:off x="8428850" y="127700"/>
            <a:ext cx="454802" cy="369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dk1"/>
            </a:gs>
            <a:gs pos="83000">
              <a:schemeClr val="dk1"/>
            </a:gs>
            <a:gs pos="100000">
              <a:srgbClr val="8B1B3F"/>
            </a:gs>
          </a:gsLst>
          <a:path path="circle">
            <a:fillToRect b="50%" l="50%" r="50%" t="50%"/>
          </a:path>
          <a:tileRect/>
        </a:gradFill>
      </p:bgPr>
    </p:bg>
    <p:spTree>
      <p:nvGrpSpPr>
        <p:cNvPr id="368" name="Shape 368"/>
        <p:cNvGrpSpPr/>
        <p:nvPr/>
      </p:nvGrpSpPr>
      <p:grpSpPr>
        <a:xfrm>
          <a:off x="0" y="0"/>
          <a:ext cx="0" cy="0"/>
          <a:chOff x="0" y="0"/>
          <a:chExt cx="0" cy="0"/>
        </a:xfrm>
      </p:grpSpPr>
      <p:pic>
        <p:nvPicPr>
          <p:cNvPr id="369" name="Google Shape;369;p50"/>
          <p:cNvPicPr preferRelativeResize="0"/>
          <p:nvPr/>
        </p:nvPicPr>
        <p:blipFill rotWithShape="1">
          <a:blip r:embed="rId3">
            <a:alphaModFix/>
          </a:blip>
          <a:srcRect b="0" l="0" r="0" t="0"/>
          <a:stretch/>
        </p:blipFill>
        <p:spPr>
          <a:xfrm>
            <a:off x="378153" y="27423"/>
            <a:ext cx="3050845" cy="737510"/>
          </a:xfrm>
          <a:prstGeom prst="rect">
            <a:avLst/>
          </a:prstGeom>
          <a:noFill/>
          <a:ln>
            <a:noFill/>
          </a:ln>
        </p:spPr>
      </p:pic>
      <p:pic>
        <p:nvPicPr>
          <p:cNvPr id="370" name="Google Shape;370;p50"/>
          <p:cNvPicPr preferRelativeResize="0"/>
          <p:nvPr/>
        </p:nvPicPr>
        <p:blipFill rotWithShape="1">
          <a:blip r:embed="rId4">
            <a:alphaModFix/>
          </a:blip>
          <a:srcRect b="0" l="0" r="0" t="0"/>
          <a:stretch/>
        </p:blipFill>
        <p:spPr>
          <a:xfrm>
            <a:off x="5257800" y="133350"/>
            <a:ext cx="3733800" cy="13776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id="371" name="Google Shape;371;p50"/>
          <p:cNvPicPr preferRelativeResize="0"/>
          <p:nvPr/>
        </p:nvPicPr>
        <p:blipFill rotWithShape="1">
          <a:blip r:embed="rId5">
            <a:alphaModFix/>
          </a:blip>
          <a:srcRect b="0" l="0" r="0" t="0"/>
          <a:stretch/>
        </p:blipFill>
        <p:spPr>
          <a:xfrm>
            <a:off x="304800" y="2114550"/>
            <a:ext cx="2214563" cy="2952750"/>
          </a:xfrm>
          <a:prstGeom prst="rect">
            <a:avLst/>
          </a:prstGeom>
          <a:noFill/>
          <a:ln>
            <a:noFill/>
          </a:ln>
        </p:spPr>
      </p:pic>
      <p:pic>
        <p:nvPicPr>
          <p:cNvPr id="372" name="Google Shape;372;p50"/>
          <p:cNvPicPr preferRelativeResize="0"/>
          <p:nvPr/>
        </p:nvPicPr>
        <p:blipFill rotWithShape="1">
          <a:blip r:embed="rId6">
            <a:alphaModFix/>
          </a:blip>
          <a:srcRect b="0" l="0" r="0" t="0"/>
          <a:stretch/>
        </p:blipFill>
        <p:spPr>
          <a:xfrm rot="5400000">
            <a:off x="3107222" y="2466582"/>
            <a:ext cx="2952748" cy="2214561"/>
          </a:xfrm>
          <a:prstGeom prst="rect">
            <a:avLst/>
          </a:prstGeom>
          <a:noFill/>
          <a:ln>
            <a:noFill/>
          </a:ln>
        </p:spPr>
      </p:pic>
      <p:pic>
        <p:nvPicPr>
          <p:cNvPr id="373" name="Google Shape;373;p50"/>
          <p:cNvPicPr preferRelativeResize="0"/>
          <p:nvPr/>
        </p:nvPicPr>
        <p:blipFill rotWithShape="1">
          <a:blip r:embed="rId7">
            <a:alphaModFix/>
          </a:blip>
          <a:srcRect b="0" l="0" r="0" t="0"/>
          <a:stretch/>
        </p:blipFill>
        <p:spPr>
          <a:xfrm rot="5400000">
            <a:off x="6278735" y="2465257"/>
            <a:ext cx="2952748" cy="2214561"/>
          </a:xfrm>
          <a:prstGeom prst="rect">
            <a:avLst/>
          </a:prstGeom>
          <a:noFill/>
          <a:ln>
            <a:noFill/>
          </a:ln>
        </p:spPr>
      </p:pic>
      <p:pic>
        <p:nvPicPr>
          <p:cNvPr id="374" name="Google Shape;374;p50"/>
          <p:cNvPicPr preferRelativeResize="0"/>
          <p:nvPr/>
        </p:nvPicPr>
        <p:blipFill rotWithShape="1">
          <a:blip r:embed="rId8">
            <a:alphaModFix/>
          </a:blip>
          <a:srcRect b="14434" l="0" r="0" t="14426"/>
          <a:stretch/>
        </p:blipFill>
        <p:spPr>
          <a:xfrm>
            <a:off x="1383547" y="1122925"/>
            <a:ext cx="1671624" cy="540975"/>
          </a:xfrm>
          <a:prstGeom prst="rect">
            <a:avLst/>
          </a:prstGeom>
          <a:noFill/>
          <a:ln>
            <a:noFill/>
          </a:ln>
        </p:spPr>
      </p:pic>
      <p:pic>
        <p:nvPicPr>
          <p:cNvPr id="375" name="Google Shape;375;p50"/>
          <p:cNvPicPr preferRelativeResize="0"/>
          <p:nvPr/>
        </p:nvPicPr>
        <p:blipFill>
          <a:blip r:embed="rId9">
            <a:alphaModFix/>
          </a:blip>
          <a:stretch>
            <a:fillRect/>
          </a:stretch>
        </p:blipFill>
        <p:spPr>
          <a:xfrm>
            <a:off x="298495" y="1106201"/>
            <a:ext cx="839300" cy="574425"/>
          </a:xfrm>
          <a:prstGeom prst="rect">
            <a:avLst/>
          </a:prstGeom>
          <a:noFill/>
          <a:ln>
            <a:noFill/>
          </a:ln>
        </p:spPr>
      </p:pic>
      <p:sp>
        <p:nvSpPr>
          <p:cNvPr id="376" name="Google Shape;376;p50"/>
          <p:cNvSpPr txBox="1"/>
          <p:nvPr/>
        </p:nvSpPr>
        <p:spPr>
          <a:xfrm>
            <a:off x="4287075" y="80595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377" name="Google Shape;377;p50"/>
          <p:cNvPicPr preferRelativeResize="0"/>
          <p:nvPr/>
        </p:nvPicPr>
        <p:blipFill>
          <a:blip r:embed="rId10">
            <a:alphaModFix/>
          </a:blip>
          <a:stretch>
            <a:fillRect/>
          </a:stretch>
        </p:blipFill>
        <p:spPr>
          <a:xfrm>
            <a:off x="4483575" y="436650"/>
            <a:ext cx="454803" cy="369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51"/>
          <p:cNvSpPr txBox="1"/>
          <p:nvPr>
            <p:ph type="ctrTitle"/>
          </p:nvPr>
        </p:nvSpPr>
        <p:spPr>
          <a:xfrm>
            <a:off x="311708" y="744575"/>
            <a:ext cx="8520600" cy="20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b="1" lang="en">
                <a:solidFill>
                  <a:srgbClr val="FEC525"/>
                </a:solidFill>
                <a:latin typeface="Arial"/>
                <a:ea typeface="Arial"/>
                <a:cs typeface="Arial"/>
                <a:sym typeface="Arial"/>
              </a:rPr>
              <a:t>Advanced Informal STEM Learning (</a:t>
            </a:r>
            <a:r>
              <a:rPr b="1" lang="en">
                <a:solidFill>
                  <a:srgbClr val="FEC525"/>
                </a:solidFill>
                <a:latin typeface="Arial"/>
                <a:ea typeface="Arial"/>
                <a:cs typeface="Arial"/>
                <a:sym typeface="Arial"/>
              </a:rPr>
              <a:t>AISL)</a:t>
            </a:r>
            <a:endParaRPr>
              <a:solidFill>
                <a:srgbClr val="FEC525"/>
              </a:solidFill>
            </a:endParaRPr>
          </a:p>
        </p:txBody>
      </p:sp>
      <p:sp>
        <p:nvSpPr>
          <p:cNvPr id="383" name="Google Shape;383;p51"/>
          <p:cNvSpPr txBox="1"/>
          <p:nvPr>
            <p:ph idx="1" type="subTitle"/>
          </p:nvPr>
        </p:nvSpPr>
        <p:spPr>
          <a:xfrm>
            <a:off x="1371600" y="2472392"/>
            <a:ext cx="6400800" cy="1314300"/>
          </a:xfrm>
          <a:prstGeom prst="rect">
            <a:avLst/>
          </a:prstGeom>
          <a:noFill/>
          <a:ln>
            <a:noFill/>
          </a:ln>
        </p:spPr>
        <p:txBody>
          <a:bodyPr anchorCtr="0" anchor="t" bIns="45700" lIns="91425" spcFirstLastPara="1" rIns="91425" wrap="square" tIns="45700">
            <a:noAutofit/>
          </a:bodyPr>
          <a:lstStyle/>
          <a:p>
            <a:pPr indent="-381000" lvl="0" marL="457200" rtl="0" algn="ctr">
              <a:lnSpc>
                <a:spcPct val="100000"/>
              </a:lnSpc>
              <a:spcBef>
                <a:spcPts val="480"/>
              </a:spcBef>
              <a:spcAft>
                <a:spcPts val="0"/>
              </a:spcAft>
              <a:buClr>
                <a:schemeClr val="lt1"/>
              </a:buClr>
              <a:buSzPts val="2400"/>
              <a:buNone/>
            </a:pPr>
            <a:r>
              <a:rPr lang="en">
                <a:solidFill>
                  <a:srgbClr val="FFFFFF"/>
                </a:solidFill>
                <a:latin typeface="Arial"/>
                <a:ea typeface="Arial"/>
                <a:cs typeface="Arial"/>
                <a:sym typeface="Arial"/>
              </a:rPr>
              <a:t>Culturally Responsive Social Programmable Robots</a:t>
            </a:r>
            <a:endParaRPr>
              <a:solidFill>
                <a:srgbClr val="FFFFFF"/>
              </a:solidFill>
              <a:latin typeface="Arial"/>
              <a:ea typeface="Arial"/>
              <a:cs typeface="Arial"/>
              <a:sym typeface="Arial"/>
            </a:endParaRPr>
          </a:p>
        </p:txBody>
      </p:sp>
      <p:pic>
        <p:nvPicPr>
          <p:cNvPr id="384" name="Google Shape;384;p51"/>
          <p:cNvPicPr preferRelativeResize="0"/>
          <p:nvPr/>
        </p:nvPicPr>
        <p:blipFill>
          <a:blip r:embed="rId3">
            <a:alphaModFix/>
          </a:blip>
          <a:stretch>
            <a:fillRect/>
          </a:stretch>
        </p:blipFill>
        <p:spPr>
          <a:xfrm>
            <a:off x="7439326" y="4682550"/>
            <a:ext cx="1639896" cy="398526"/>
          </a:xfrm>
          <a:prstGeom prst="rect">
            <a:avLst/>
          </a:prstGeom>
          <a:noFill/>
          <a:ln>
            <a:noFill/>
          </a:ln>
        </p:spPr>
      </p:pic>
      <p:pic>
        <p:nvPicPr>
          <p:cNvPr id="385" name="Google Shape;385;p51"/>
          <p:cNvPicPr preferRelativeResize="0"/>
          <p:nvPr/>
        </p:nvPicPr>
        <p:blipFill>
          <a:blip r:embed="rId4">
            <a:alphaModFix/>
          </a:blip>
          <a:stretch>
            <a:fillRect/>
          </a:stretch>
        </p:blipFill>
        <p:spPr>
          <a:xfrm>
            <a:off x="4048925" y="512148"/>
            <a:ext cx="969301" cy="974345"/>
          </a:xfrm>
          <a:prstGeom prst="rect">
            <a:avLst/>
          </a:prstGeom>
          <a:noFill/>
          <a:ln>
            <a:noFill/>
          </a:ln>
        </p:spPr>
      </p:pic>
      <p:pic>
        <p:nvPicPr>
          <p:cNvPr id="386" name="Google Shape;386;p51"/>
          <p:cNvPicPr preferRelativeResize="0"/>
          <p:nvPr/>
        </p:nvPicPr>
        <p:blipFill rotWithShape="1">
          <a:blip r:embed="rId5">
            <a:alphaModFix/>
          </a:blip>
          <a:srcRect b="9869" l="0" r="0" t="0"/>
          <a:stretch/>
        </p:blipFill>
        <p:spPr>
          <a:xfrm>
            <a:off x="0" y="2915150"/>
            <a:ext cx="2472401" cy="2228349"/>
          </a:xfrm>
          <a:prstGeom prst="rect">
            <a:avLst/>
          </a:prstGeom>
          <a:noFill/>
          <a:ln>
            <a:noFill/>
          </a:ln>
        </p:spPr>
      </p:pic>
      <p:pic>
        <p:nvPicPr>
          <p:cNvPr id="387" name="Google Shape;387;p51"/>
          <p:cNvPicPr preferRelativeResize="0"/>
          <p:nvPr/>
        </p:nvPicPr>
        <p:blipFill>
          <a:blip r:embed="rId6">
            <a:alphaModFix/>
          </a:blip>
          <a:stretch>
            <a:fillRect/>
          </a:stretch>
        </p:blipFill>
        <p:spPr>
          <a:xfrm>
            <a:off x="7690438" y="2227578"/>
            <a:ext cx="1137675" cy="1152826"/>
          </a:xfrm>
          <a:prstGeom prst="rect">
            <a:avLst/>
          </a:prstGeom>
          <a:noFill/>
          <a:ln>
            <a:noFill/>
          </a:ln>
        </p:spPr>
      </p:pic>
      <p:pic>
        <p:nvPicPr>
          <p:cNvPr id="388" name="Google Shape;388;p51"/>
          <p:cNvPicPr preferRelativeResize="0"/>
          <p:nvPr/>
        </p:nvPicPr>
        <p:blipFill>
          <a:blip r:embed="rId7">
            <a:alphaModFix/>
          </a:blip>
          <a:stretch>
            <a:fillRect/>
          </a:stretch>
        </p:blipFill>
        <p:spPr>
          <a:xfrm>
            <a:off x="7723638" y="3495825"/>
            <a:ext cx="1071300" cy="1071300"/>
          </a:xfrm>
          <a:prstGeom prst="rect">
            <a:avLst/>
          </a:prstGeom>
          <a:noFill/>
          <a:ln>
            <a:noFill/>
          </a:ln>
        </p:spPr>
      </p:pic>
      <p:sp>
        <p:nvSpPr>
          <p:cNvPr id="389" name="Google Shape;389;p51"/>
          <p:cNvSpPr/>
          <p:nvPr/>
        </p:nvSpPr>
        <p:spPr>
          <a:xfrm>
            <a:off x="3259350" y="3939625"/>
            <a:ext cx="2625300" cy="115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51"/>
          <p:cNvPicPr preferRelativeResize="0"/>
          <p:nvPr/>
        </p:nvPicPr>
        <p:blipFill>
          <a:blip r:embed="rId8">
            <a:alphaModFix/>
          </a:blip>
          <a:stretch>
            <a:fillRect/>
          </a:stretch>
        </p:blipFill>
        <p:spPr>
          <a:xfrm>
            <a:off x="3422225" y="4029811"/>
            <a:ext cx="2472400" cy="1124938"/>
          </a:xfrm>
          <a:prstGeom prst="rect">
            <a:avLst/>
          </a:prstGeom>
          <a:noFill/>
          <a:ln>
            <a:noFill/>
          </a:ln>
        </p:spPr>
      </p:pic>
      <p:sp>
        <p:nvSpPr>
          <p:cNvPr id="391" name="Google Shape;391;p51"/>
          <p:cNvSpPr txBox="1"/>
          <p:nvPr/>
        </p:nvSpPr>
        <p:spPr>
          <a:xfrm>
            <a:off x="8232350" y="49700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392" name="Google Shape;392;p51"/>
          <p:cNvPicPr preferRelativeResize="0"/>
          <p:nvPr/>
        </p:nvPicPr>
        <p:blipFill>
          <a:blip r:embed="rId9">
            <a:alphaModFix/>
          </a:blip>
          <a:stretch>
            <a:fillRect/>
          </a:stretch>
        </p:blipFill>
        <p:spPr>
          <a:xfrm>
            <a:off x="8428850" y="127700"/>
            <a:ext cx="454802" cy="369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pic>
        <p:nvPicPr>
          <p:cNvPr id="397" name="Google Shape;397;p52"/>
          <p:cNvPicPr preferRelativeResize="0"/>
          <p:nvPr/>
        </p:nvPicPr>
        <p:blipFill rotWithShape="1">
          <a:blip r:embed="rId3">
            <a:alphaModFix/>
          </a:blip>
          <a:srcRect b="0" l="0" r="0" t="0"/>
          <a:stretch/>
        </p:blipFill>
        <p:spPr>
          <a:xfrm>
            <a:off x="0" y="0"/>
            <a:ext cx="6858000" cy="5143500"/>
          </a:xfrm>
          <a:prstGeom prst="rect">
            <a:avLst/>
          </a:prstGeom>
          <a:noFill/>
          <a:ln>
            <a:noFill/>
          </a:ln>
        </p:spPr>
      </p:pic>
      <p:pic>
        <p:nvPicPr>
          <p:cNvPr id="398" name="Google Shape;398;p52"/>
          <p:cNvPicPr preferRelativeResize="0"/>
          <p:nvPr/>
        </p:nvPicPr>
        <p:blipFill>
          <a:blip r:embed="rId4">
            <a:alphaModFix/>
          </a:blip>
          <a:stretch>
            <a:fillRect/>
          </a:stretch>
        </p:blipFill>
        <p:spPr>
          <a:xfrm>
            <a:off x="422825" y="0"/>
            <a:ext cx="6194737"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02" name="Shape 402"/>
        <p:cNvGrpSpPr/>
        <p:nvPr/>
      </p:nvGrpSpPr>
      <p:grpSpPr>
        <a:xfrm>
          <a:off x="0" y="0"/>
          <a:ext cx="0" cy="0"/>
          <a:chOff x="0" y="0"/>
          <a:chExt cx="0" cy="0"/>
        </a:xfrm>
      </p:grpSpPr>
      <p:pic>
        <p:nvPicPr>
          <p:cNvPr id="403" name="Google Shape;403;p53"/>
          <p:cNvPicPr preferRelativeResize="0"/>
          <p:nvPr/>
        </p:nvPicPr>
        <p:blipFill>
          <a:blip r:embed="rId4">
            <a:alphaModFix/>
          </a:blip>
          <a:stretch>
            <a:fillRect/>
          </a:stretch>
        </p:blipFill>
        <p:spPr>
          <a:xfrm>
            <a:off x="76200" y="4684224"/>
            <a:ext cx="766652" cy="547575"/>
          </a:xfrm>
          <a:prstGeom prst="rect">
            <a:avLst/>
          </a:prstGeom>
          <a:noFill/>
          <a:ln>
            <a:noFill/>
          </a:ln>
        </p:spPr>
      </p:pic>
      <p:pic>
        <p:nvPicPr>
          <p:cNvPr id="404" name="Google Shape;404;p53"/>
          <p:cNvPicPr preferRelativeResize="0"/>
          <p:nvPr/>
        </p:nvPicPr>
        <p:blipFill rotWithShape="1">
          <a:blip r:embed="rId5">
            <a:alphaModFix/>
          </a:blip>
          <a:srcRect b="0" l="0" r="0" t="0"/>
          <a:stretch/>
        </p:blipFill>
        <p:spPr>
          <a:xfrm>
            <a:off x="2040350" y="4240725"/>
            <a:ext cx="2522348" cy="529604"/>
          </a:xfrm>
          <a:prstGeom prst="rect">
            <a:avLst/>
          </a:prstGeom>
          <a:noFill/>
          <a:ln>
            <a:noFill/>
          </a:ln>
        </p:spPr>
      </p:pic>
      <p:pic>
        <p:nvPicPr>
          <p:cNvPr id="405" name="Google Shape;405;p53"/>
          <p:cNvPicPr preferRelativeResize="0"/>
          <p:nvPr/>
        </p:nvPicPr>
        <p:blipFill rotWithShape="1">
          <a:blip r:embed="rId6">
            <a:alphaModFix/>
          </a:blip>
          <a:srcRect b="0" l="0" r="0" t="0"/>
          <a:stretch/>
        </p:blipFill>
        <p:spPr>
          <a:xfrm>
            <a:off x="2742720" y="2527539"/>
            <a:ext cx="1117600" cy="469900"/>
          </a:xfrm>
          <a:prstGeom prst="rect">
            <a:avLst/>
          </a:prstGeom>
          <a:noFill/>
          <a:ln>
            <a:noFill/>
          </a:ln>
        </p:spPr>
      </p:pic>
      <p:pic>
        <p:nvPicPr>
          <p:cNvPr id="406" name="Google Shape;406;p53"/>
          <p:cNvPicPr preferRelativeResize="0"/>
          <p:nvPr/>
        </p:nvPicPr>
        <p:blipFill rotWithShape="1">
          <a:blip r:embed="rId7">
            <a:alphaModFix/>
          </a:blip>
          <a:srcRect b="0" l="0" r="0" t="0"/>
          <a:stretch/>
        </p:blipFill>
        <p:spPr>
          <a:xfrm>
            <a:off x="336861" y="2100235"/>
            <a:ext cx="1240785" cy="867309"/>
          </a:xfrm>
          <a:prstGeom prst="rect">
            <a:avLst/>
          </a:prstGeom>
          <a:noFill/>
          <a:ln>
            <a:noFill/>
          </a:ln>
        </p:spPr>
      </p:pic>
      <p:pic>
        <p:nvPicPr>
          <p:cNvPr id="407" name="Google Shape;407;p53"/>
          <p:cNvPicPr preferRelativeResize="0"/>
          <p:nvPr/>
        </p:nvPicPr>
        <p:blipFill rotWithShape="1">
          <a:blip r:embed="rId8">
            <a:alphaModFix/>
          </a:blip>
          <a:srcRect b="0" l="0" r="0" t="0"/>
          <a:stretch/>
        </p:blipFill>
        <p:spPr>
          <a:xfrm>
            <a:off x="7899384" y="3534915"/>
            <a:ext cx="528746" cy="528742"/>
          </a:xfrm>
          <a:prstGeom prst="rect">
            <a:avLst/>
          </a:prstGeom>
          <a:noFill/>
          <a:ln>
            <a:noFill/>
          </a:ln>
        </p:spPr>
      </p:pic>
      <p:pic>
        <p:nvPicPr>
          <p:cNvPr id="408" name="Google Shape;408;p53"/>
          <p:cNvPicPr preferRelativeResize="0"/>
          <p:nvPr/>
        </p:nvPicPr>
        <p:blipFill rotWithShape="1">
          <a:blip r:embed="rId9">
            <a:alphaModFix/>
          </a:blip>
          <a:srcRect b="0" l="0" r="0" t="0"/>
          <a:stretch/>
        </p:blipFill>
        <p:spPr>
          <a:xfrm>
            <a:off x="5190816" y="2275157"/>
            <a:ext cx="1538782" cy="369308"/>
          </a:xfrm>
          <a:prstGeom prst="rect">
            <a:avLst/>
          </a:prstGeom>
          <a:noFill/>
          <a:ln>
            <a:noFill/>
          </a:ln>
        </p:spPr>
      </p:pic>
      <p:pic>
        <p:nvPicPr>
          <p:cNvPr id="409" name="Google Shape;409;p53"/>
          <p:cNvPicPr preferRelativeResize="0"/>
          <p:nvPr/>
        </p:nvPicPr>
        <p:blipFill rotWithShape="1">
          <a:blip r:embed="rId10">
            <a:alphaModFix/>
          </a:blip>
          <a:srcRect b="0" l="0" r="0" t="0"/>
          <a:stretch/>
        </p:blipFill>
        <p:spPr>
          <a:xfrm>
            <a:off x="2907293" y="3681285"/>
            <a:ext cx="654589" cy="431799"/>
          </a:xfrm>
          <a:prstGeom prst="rect">
            <a:avLst/>
          </a:prstGeom>
          <a:noFill/>
          <a:ln>
            <a:noFill/>
          </a:ln>
        </p:spPr>
      </p:pic>
      <p:pic>
        <p:nvPicPr>
          <p:cNvPr id="410" name="Google Shape;410;p53"/>
          <p:cNvPicPr preferRelativeResize="0"/>
          <p:nvPr/>
        </p:nvPicPr>
        <p:blipFill rotWithShape="1">
          <a:blip r:embed="rId11">
            <a:alphaModFix/>
          </a:blip>
          <a:srcRect b="0" l="0" r="0" t="0"/>
          <a:stretch/>
        </p:blipFill>
        <p:spPr>
          <a:xfrm>
            <a:off x="7728594" y="1892321"/>
            <a:ext cx="871994" cy="326221"/>
          </a:xfrm>
          <a:prstGeom prst="rect">
            <a:avLst/>
          </a:prstGeom>
          <a:noFill/>
          <a:ln>
            <a:noFill/>
          </a:ln>
        </p:spPr>
      </p:pic>
      <p:pic>
        <p:nvPicPr>
          <p:cNvPr id="411" name="Google Shape;411;p53"/>
          <p:cNvPicPr preferRelativeResize="0"/>
          <p:nvPr/>
        </p:nvPicPr>
        <p:blipFill rotWithShape="1">
          <a:blip r:embed="rId12">
            <a:alphaModFix/>
          </a:blip>
          <a:srcRect b="0" l="0" r="0" t="0"/>
          <a:stretch/>
        </p:blipFill>
        <p:spPr>
          <a:xfrm>
            <a:off x="4964429" y="1705353"/>
            <a:ext cx="1991558" cy="350079"/>
          </a:xfrm>
          <a:prstGeom prst="rect">
            <a:avLst/>
          </a:prstGeom>
          <a:noFill/>
          <a:ln>
            <a:noFill/>
          </a:ln>
        </p:spPr>
      </p:pic>
      <p:pic>
        <p:nvPicPr>
          <p:cNvPr id="412" name="Google Shape;412;p53"/>
          <p:cNvPicPr preferRelativeResize="0"/>
          <p:nvPr/>
        </p:nvPicPr>
        <p:blipFill rotWithShape="1">
          <a:blip r:embed="rId13">
            <a:alphaModFix/>
          </a:blip>
          <a:srcRect b="0" l="0" r="0" t="0"/>
          <a:stretch/>
        </p:blipFill>
        <p:spPr>
          <a:xfrm>
            <a:off x="3007168" y="1857804"/>
            <a:ext cx="500743" cy="500743"/>
          </a:xfrm>
          <a:prstGeom prst="rect">
            <a:avLst/>
          </a:prstGeom>
          <a:noFill/>
          <a:ln>
            <a:noFill/>
          </a:ln>
        </p:spPr>
      </p:pic>
      <p:pic>
        <p:nvPicPr>
          <p:cNvPr id="413" name="Google Shape;413;p53"/>
          <p:cNvPicPr preferRelativeResize="0"/>
          <p:nvPr/>
        </p:nvPicPr>
        <p:blipFill rotWithShape="1">
          <a:blip r:embed="rId14">
            <a:alphaModFix/>
          </a:blip>
          <a:srcRect b="0" l="0" r="0" t="0"/>
          <a:stretch/>
        </p:blipFill>
        <p:spPr>
          <a:xfrm>
            <a:off x="5314618" y="3218340"/>
            <a:ext cx="1289489" cy="644745"/>
          </a:xfrm>
          <a:prstGeom prst="rect">
            <a:avLst/>
          </a:prstGeom>
          <a:noFill/>
          <a:ln>
            <a:noFill/>
          </a:ln>
        </p:spPr>
      </p:pic>
      <p:pic>
        <p:nvPicPr>
          <p:cNvPr id="414" name="Google Shape;414;p53"/>
          <p:cNvPicPr preferRelativeResize="0"/>
          <p:nvPr/>
        </p:nvPicPr>
        <p:blipFill rotWithShape="1">
          <a:blip r:embed="rId15">
            <a:alphaModFix/>
          </a:blip>
          <a:srcRect b="0" l="0" r="0" t="0"/>
          <a:stretch/>
        </p:blipFill>
        <p:spPr>
          <a:xfrm>
            <a:off x="521948" y="1520348"/>
            <a:ext cx="838200" cy="456485"/>
          </a:xfrm>
          <a:prstGeom prst="rect">
            <a:avLst/>
          </a:prstGeom>
          <a:noFill/>
          <a:ln>
            <a:noFill/>
          </a:ln>
        </p:spPr>
      </p:pic>
      <p:pic>
        <p:nvPicPr>
          <p:cNvPr id="415" name="Google Shape;415;p53"/>
          <p:cNvPicPr preferRelativeResize="0"/>
          <p:nvPr/>
        </p:nvPicPr>
        <p:blipFill rotWithShape="1">
          <a:blip r:embed="rId16">
            <a:alphaModFix/>
          </a:blip>
          <a:srcRect b="0" l="0" r="0" t="0"/>
          <a:stretch/>
        </p:blipFill>
        <p:spPr>
          <a:xfrm>
            <a:off x="175172" y="4078511"/>
            <a:ext cx="1531765" cy="696257"/>
          </a:xfrm>
          <a:prstGeom prst="rect">
            <a:avLst/>
          </a:prstGeom>
          <a:solidFill>
            <a:srgbClr val="FEC525"/>
          </a:solidFill>
          <a:ln cap="flat" cmpd="sng" w="9525">
            <a:solidFill>
              <a:srgbClr val="8B1B3F"/>
            </a:solidFill>
            <a:prstDash val="solid"/>
            <a:round/>
            <a:headEnd len="sm" w="sm" type="none"/>
            <a:tailEnd len="sm" w="sm" type="none"/>
          </a:ln>
        </p:spPr>
      </p:pic>
      <p:pic>
        <p:nvPicPr>
          <p:cNvPr id="416" name="Google Shape;416;p53"/>
          <p:cNvPicPr preferRelativeResize="0"/>
          <p:nvPr/>
        </p:nvPicPr>
        <p:blipFill rotWithShape="1">
          <a:blip r:embed="rId17">
            <a:alphaModFix/>
          </a:blip>
          <a:srcRect b="0" l="0" r="0" t="0"/>
          <a:stretch/>
        </p:blipFill>
        <p:spPr>
          <a:xfrm>
            <a:off x="7890625" y="2644465"/>
            <a:ext cx="546262" cy="546262"/>
          </a:xfrm>
          <a:prstGeom prst="rect">
            <a:avLst/>
          </a:prstGeom>
          <a:noFill/>
          <a:ln>
            <a:noFill/>
          </a:ln>
        </p:spPr>
      </p:pic>
      <p:pic>
        <p:nvPicPr>
          <p:cNvPr id="417" name="Google Shape;417;p53"/>
          <p:cNvPicPr preferRelativeResize="0"/>
          <p:nvPr/>
        </p:nvPicPr>
        <p:blipFill rotWithShape="1">
          <a:blip r:embed="rId18">
            <a:alphaModFix/>
          </a:blip>
          <a:srcRect b="2873" l="20369" r="20723" t="2590"/>
          <a:stretch/>
        </p:blipFill>
        <p:spPr>
          <a:xfrm>
            <a:off x="7892294" y="974085"/>
            <a:ext cx="544592" cy="546263"/>
          </a:xfrm>
          <a:prstGeom prst="rect">
            <a:avLst/>
          </a:prstGeom>
          <a:noFill/>
          <a:ln>
            <a:noFill/>
          </a:ln>
        </p:spPr>
      </p:pic>
      <p:pic>
        <p:nvPicPr>
          <p:cNvPr id="418" name="Google Shape;418;p53"/>
          <p:cNvPicPr preferRelativeResize="0"/>
          <p:nvPr/>
        </p:nvPicPr>
        <p:blipFill rotWithShape="1">
          <a:blip r:embed="rId19">
            <a:alphaModFix/>
          </a:blip>
          <a:srcRect b="0" l="0" r="0" t="0"/>
          <a:stretch/>
        </p:blipFill>
        <p:spPr>
          <a:xfrm>
            <a:off x="3027016" y="3190733"/>
            <a:ext cx="549015" cy="441852"/>
          </a:xfrm>
          <a:prstGeom prst="rect">
            <a:avLst/>
          </a:prstGeom>
          <a:noFill/>
          <a:ln>
            <a:noFill/>
          </a:ln>
        </p:spPr>
      </p:pic>
      <p:pic>
        <p:nvPicPr>
          <p:cNvPr id="419" name="Google Shape;419;p53"/>
          <p:cNvPicPr preferRelativeResize="0"/>
          <p:nvPr/>
        </p:nvPicPr>
        <p:blipFill rotWithShape="1">
          <a:blip r:embed="rId20">
            <a:alphaModFix/>
          </a:blip>
          <a:srcRect b="0" l="0" r="0" t="0"/>
          <a:stretch/>
        </p:blipFill>
        <p:spPr>
          <a:xfrm>
            <a:off x="5100468" y="2878731"/>
            <a:ext cx="1880986" cy="255237"/>
          </a:xfrm>
          <a:prstGeom prst="rect">
            <a:avLst/>
          </a:prstGeom>
          <a:noFill/>
          <a:ln>
            <a:noFill/>
          </a:ln>
        </p:spPr>
      </p:pic>
      <p:pic>
        <p:nvPicPr>
          <p:cNvPr id="420" name="Google Shape;420;p53"/>
          <p:cNvPicPr preferRelativeResize="0"/>
          <p:nvPr/>
        </p:nvPicPr>
        <p:blipFill rotWithShape="1">
          <a:blip r:embed="rId21">
            <a:alphaModFix/>
          </a:blip>
          <a:srcRect b="0" l="0" r="0" t="0"/>
          <a:stretch/>
        </p:blipFill>
        <p:spPr>
          <a:xfrm>
            <a:off x="5245558" y="3957267"/>
            <a:ext cx="1590805" cy="543620"/>
          </a:xfrm>
          <a:prstGeom prst="rect">
            <a:avLst/>
          </a:prstGeom>
          <a:noFill/>
          <a:ln>
            <a:noFill/>
          </a:ln>
        </p:spPr>
      </p:pic>
      <p:pic>
        <p:nvPicPr>
          <p:cNvPr id="421" name="Google Shape;421;p53"/>
          <p:cNvPicPr preferRelativeResize="0"/>
          <p:nvPr/>
        </p:nvPicPr>
        <p:blipFill rotWithShape="1">
          <a:blip r:embed="rId22">
            <a:alphaModFix/>
          </a:blip>
          <a:srcRect b="0" l="0" r="0" t="0"/>
          <a:stretch/>
        </p:blipFill>
        <p:spPr>
          <a:xfrm>
            <a:off x="149199" y="3127143"/>
            <a:ext cx="1616108" cy="735329"/>
          </a:xfrm>
          <a:prstGeom prst="rect">
            <a:avLst/>
          </a:prstGeom>
          <a:solidFill>
            <a:srgbClr val="D6E3BC"/>
          </a:solidFill>
          <a:ln>
            <a:noFill/>
          </a:ln>
        </p:spPr>
      </p:pic>
      <p:sp>
        <p:nvSpPr>
          <p:cNvPr id="422" name="Google Shape;422;p53"/>
          <p:cNvSpPr/>
          <p:nvPr/>
        </p:nvSpPr>
        <p:spPr>
          <a:xfrm>
            <a:off x="91800" y="106275"/>
            <a:ext cx="2586600" cy="1053300"/>
          </a:xfrm>
          <a:prstGeom prst="rect">
            <a:avLst/>
          </a:prstGeom>
          <a:solidFill>
            <a:srgbClr val="000000"/>
          </a:solid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3000">
                <a:solidFill>
                  <a:srgbClr val="FEC525"/>
                </a:solidFill>
              </a:rPr>
              <a:t>Partners &amp; Sponsors</a:t>
            </a:r>
            <a:endParaRPr b="1" sz="3000">
              <a:solidFill>
                <a:srgbClr val="FEC525"/>
              </a:solidFill>
            </a:endParaRPr>
          </a:p>
          <a:p>
            <a:pPr indent="0" lvl="0" marL="0" rtl="0" algn="ctr">
              <a:spcBef>
                <a:spcPts val="0"/>
              </a:spcBef>
              <a:spcAft>
                <a:spcPts val="0"/>
              </a:spcAft>
              <a:buNone/>
            </a:pPr>
            <a:r>
              <a:t/>
            </a:r>
            <a:endParaRPr b="1" sz="3000">
              <a:solidFill>
                <a:srgbClr val="FEC525"/>
              </a:solidFill>
            </a:endParaRPr>
          </a:p>
          <a:p>
            <a:pPr indent="0" lvl="0" marL="0" rtl="0" algn="ctr">
              <a:spcBef>
                <a:spcPts val="0"/>
              </a:spcBef>
              <a:spcAft>
                <a:spcPts val="0"/>
              </a:spcAft>
              <a:buNone/>
            </a:pPr>
            <a:r>
              <a:t/>
            </a:r>
            <a:endParaRPr b="1" sz="3000">
              <a:solidFill>
                <a:srgbClr val="FEC525"/>
              </a:solidFill>
            </a:endParaRPr>
          </a:p>
          <a:p>
            <a:pPr indent="0" lvl="0" marL="0" rtl="0" algn="ctr">
              <a:spcBef>
                <a:spcPts val="0"/>
              </a:spcBef>
              <a:spcAft>
                <a:spcPts val="0"/>
              </a:spcAft>
              <a:buNone/>
            </a:pPr>
            <a:r>
              <a:t/>
            </a:r>
            <a:endParaRPr b="1" sz="3000">
              <a:solidFill>
                <a:srgbClr val="FEC525"/>
              </a:solidFill>
            </a:endParaRPr>
          </a:p>
          <a:p>
            <a:pPr indent="0" lvl="0" marL="0" rtl="0" algn="ctr">
              <a:spcBef>
                <a:spcPts val="0"/>
              </a:spcBef>
              <a:spcAft>
                <a:spcPts val="0"/>
              </a:spcAft>
              <a:buNone/>
            </a:pPr>
            <a:r>
              <a:t/>
            </a:r>
            <a:endParaRPr b="1" sz="3000">
              <a:solidFill>
                <a:srgbClr val="FEC525"/>
              </a:solidFill>
            </a:endParaRPr>
          </a:p>
          <a:p>
            <a:pPr indent="0" lvl="0" marL="0" rtl="0" algn="ctr">
              <a:spcBef>
                <a:spcPts val="0"/>
              </a:spcBef>
              <a:spcAft>
                <a:spcPts val="0"/>
              </a:spcAft>
              <a:buNone/>
            </a:pPr>
            <a:r>
              <a:t/>
            </a:r>
            <a:endParaRPr b="1" sz="3000">
              <a:solidFill>
                <a:srgbClr val="FEC525"/>
              </a:solidFill>
            </a:endParaRPr>
          </a:p>
          <a:p>
            <a:pPr indent="0" lvl="0" marL="0" marR="0" rtl="0" algn="ctr">
              <a:spcBef>
                <a:spcPts val="0"/>
              </a:spcBef>
              <a:spcAft>
                <a:spcPts val="0"/>
              </a:spcAft>
              <a:buNone/>
            </a:pPr>
            <a:r>
              <a:t/>
            </a:r>
            <a:endParaRPr b="1" sz="3000">
              <a:solidFill>
                <a:srgbClr val="FEC525"/>
              </a:solidFill>
            </a:endParaRPr>
          </a:p>
          <a:p>
            <a:pPr indent="0" lvl="0" marL="0" marR="0" rtl="0" algn="ctr">
              <a:spcBef>
                <a:spcPts val="0"/>
              </a:spcBef>
              <a:spcAft>
                <a:spcPts val="0"/>
              </a:spcAft>
              <a:buNone/>
            </a:pPr>
            <a:r>
              <a:t/>
            </a:r>
            <a:endParaRPr b="1" sz="3000">
              <a:solidFill>
                <a:srgbClr val="FEC525"/>
              </a:solidFill>
            </a:endParaRPr>
          </a:p>
        </p:txBody>
      </p:sp>
      <p:pic>
        <p:nvPicPr>
          <p:cNvPr id="423" name="Google Shape;423;p53"/>
          <p:cNvPicPr preferRelativeResize="0"/>
          <p:nvPr/>
        </p:nvPicPr>
        <p:blipFill>
          <a:blip r:embed="rId23">
            <a:alphaModFix/>
          </a:blip>
          <a:stretch>
            <a:fillRect/>
          </a:stretch>
        </p:blipFill>
        <p:spPr>
          <a:xfrm>
            <a:off x="5193575" y="4564600"/>
            <a:ext cx="1614876" cy="516475"/>
          </a:xfrm>
          <a:prstGeom prst="rect">
            <a:avLst/>
          </a:prstGeom>
          <a:noFill/>
          <a:ln>
            <a:noFill/>
          </a:ln>
        </p:spPr>
      </p:pic>
      <p:pic>
        <p:nvPicPr>
          <p:cNvPr id="424" name="Google Shape;424;p53"/>
          <p:cNvPicPr preferRelativeResize="0"/>
          <p:nvPr/>
        </p:nvPicPr>
        <p:blipFill>
          <a:blip r:embed="rId24">
            <a:alphaModFix/>
          </a:blip>
          <a:stretch>
            <a:fillRect/>
          </a:stretch>
        </p:blipFill>
        <p:spPr>
          <a:xfrm>
            <a:off x="7855300" y="252191"/>
            <a:ext cx="616900" cy="540400"/>
          </a:xfrm>
          <a:prstGeom prst="rect">
            <a:avLst/>
          </a:prstGeom>
          <a:noFill/>
          <a:ln>
            <a:noFill/>
          </a:ln>
        </p:spPr>
      </p:pic>
      <p:pic>
        <p:nvPicPr>
          <p:cNvPr id="425" name="Google Shape;425;p53"/>
          <p:cNvPicPr preferRelativeResize="0"/>
          <p:nvPr/>
        </p:nvPicPr>
        <p:blipFill>
          <a:blip r:embed="rId25">
            <a:alphaModFix/>
          </a:blip>
          <a:stretch>
            <a:fillRect/>
          </a:stretch>
        </p:blipFill>
        <p:spPr>
          <a:xfrm>
            <a:off x="2899023" y="890868"/>
            <a:ext cx="776700" cy="787050"/>
          </a:xfrm>
          <a:prstGeom prst="rect">
            <a:avLst/>
          </a:prstGeom>
          <a:noFill/>
          <a:ln>
            <a:noFill/>
          </a:ln>
        </p:spPr>
      </p:pic>
      <p:pic>
        <p:nvPicPr>
          <p:cNvPr id="426" name="Google Shape;426;p53"/>
          <p:cNvPicPr preferRelativeResize="0"/>
          <p:nvPr/>
        </p:nvPicPr>
        <p:blipFill>
          <a:blip r:embed="rId26">
            <a:alphaModFix/>
          </a:blip>
          <a:stretch>
            <a:fillRect/>
          </a:stretch>
        </p:blipFill>
        <p:spPr>
          <a:xfrm>
            <a:off x="2945850" y="106275"/>
            <a:ext cx="711350" cy="711350"/>
          </a:xfrm>
          <a:prstGeom prst="rect">
            <a:avLst/>
          </a:prstGeom>
          <a:noFill/>
          <a:ln>
            <a:noFill/>
          </a:ln>
        </p:spPr>
      </p:pic>
      <p:pic>
        <p:nvPicPr>
          <p:cNvPr id="427" name="Google Shape;427;p53"/>
          <p:cNvPicPr preferRelativeResize="0"/>
          <p:nvPr/>
        </p:nvPicPr>
        <p:blipFill>
          <a:blip r:embed="rId27">
            <a:alphaModFix/>
          </a:blip>
          <a:stretch>
            <a:fillRect/>
          </a:stretch>
        </p:blipFill>
        <p:spPr>
          <a:xfrm>
            <a:off x="5689962" y="191700"/>
            <a:ext cx="540500" cy="540500"/>
          </a:xfrm>
          <a:prstGeom prst="rect">
            <a:avLst/>
          </a:prstGeom>
          <a:noFill/>
          <a:ln>
            <a:noFill/>
          </a:ln>
        </p:spPr>
      </p:pic>
      <p:pic>
        <p:nvPicPr>
          <p:cNvPr id="428" name="Google Shape;428;p53"/>
          <p:cNvPicPr preferRelativeResize="0"/>
          <p:nvPr/>
        </p:nvPicPr>
        <p:blipFill>
          <a:blip r:embed="rId28">
            <a:alphaModFix/>
          </a:blip>
          <a:stretch>
            <a:fillRect/>
          </a:stretch>
        </p:blipFill>
        <p:spPr>
          <a:xfrm>
            <a:off x="5368262" y="959326"/>
            <a:ext cx="1182196" cy="575776"/>
          </a:xfrm>
          <a:prstGeom prst="rect">
            <a:avLst/>
          </a:prstGeom>
          <a:noFill/>
          <a:ln>
            <a:noFill/>
          </a:ln>
        </p:spPr>
      </p:pic>
      <p:pic>
        <p:nvPicPr>
          <p:cNvPr id="429" name="Google Shape;429;p53"/>
          <p:cNvPicPr preferRelativeResize="0"/>
          <p:nvPr/>
        </p:nvPicPr>
        <p:blipFill>
          <a:blip r:embed="rId29">
            <a:alphaModFix/>
          </a:blip>
          <a:stretch>
            <a:fillRect/>
          </a:stretch>
        </p:blipFill>
        <p:spPr>
          <a:xfrm>
            <a:off x="7526261" y="4574636"/>
            <a:ext cx="1274976" cy="496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33" name="Shape 433"/>
        <p:cNvGrpSpPr/>
        <p:nvPr/>
      </p:nvGrpSpPr>
      <p:grpSpPr>
        <a:xfrm>
          <a:off x="0" y="0"/>
          <a:ext cx="0" cy="0"/>
          <a:chOff x="0" y="0"/>
          <a:chExt cx="0" cy="0"/>
        </a:xfrm>
      </p:grpSpPr>
      <p:pic>
        <p:nvPicPr>
          <p:cNvPr id="434" name="Google Shape;434;p54"/>
          <p:cNvPicPr preferRelativeResize="0"/>
          <p:nvPr/>
        </p:nvPicPr>
        <p:blipFill>
          <a:blip r:embed="rId4">
            <a:alphaModFix/>
          </a:blip>
          <a:stretch>
            <a:fillRect/>
          </a:stretch>
        </p:blipFill>
        <p:spPr>
          <a:xfrm>
            <a:off x="4925" y="4643850"/>
            <a:ext cx="1012058" cy="722899"/>
          </a:xfrm>
          <a:prstGeom prst="rect">
            <a:avLst/>
          </a:prstGeom>
          <a:noFill/>
          <a:ln>
            <a:noFill/>
          </a:ln>
        </p:spPr>
      </p:pic>
      <p:sp>
        <p:nvSpPr>
          <p:cNvPr id="435" name="Google Shape;435;p54"/>
          <p:cNvSpPr txBox="1"/>
          <p:nvPr/>
        </p:nvSpPr>
        <p:spPr>
          <a:xfrm>
            <a:off x="2730300" y="1522200"/>
            <a:ext cx="3683400" cy="802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300">
                <a:solidFill>
                  <a:srgbClr val="FEC525"/>
                </a:solidFill>
                <a:highlight>
                  <a:srgbClr val="000000"/>
                </a:highlight>
              </a:rPr>
              <a:t>THANK YOU!  </a:t>
            </a:r>
            <a:endParaRPr sz="3300">
              <a:solidFill>
                <a:srgbClr val="FEC525"/>
              </a:solidFill>
              <a:highlight>
                <a:srgbClr val="000000"/>
              </a:highlight>
              <a:latin typeface="Calibri"/>
              <a:ea typeface="Calibri"/>
              <a:cs typeface="Calibri"/>
              <a:sym typeface="Calibri"/>
            </a:endParaRPr>
          </a:p>
        </p:txBody>
      </p:sp>
      <p:sp>
        <p:nvSpPr>
          <p:cNvPr id="436" name="Google Shape;436;p54"/>
          <p:cNvSpPr txBox="1"/>
          <p:nvPr/>
        </p:nvSpPr>
        <p:spPr>
          <a:xfrm>
            <a:off x="8232350" y="497000"/>
            <a:ext cx="8478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rPr>
              <a:t>CGEST@ASU</a:t>
            </a:r>
            <a:endParaRPr b="1" sz="800">
              <a:solidFill>
                <a:srgbClr val="FFFFFF"/>
              </a:solidFill>
            </a:endParaRPr>
          </a:p>
        </p:txBody>
      </p:sp>
      <p:pic>
        <p:nvPicPr>
          <p:cNvPr id="437" name="Google Shape;437;p54"/>
          <p:cNvPicPr preferRelativeResize="0"/>
          <p:nvPr/>
        </p:nvPicPr>
        <p:blipFill>
          <a:blip r:embed="rId5">
            <a:alphaModFix/>
          </a:blip>
          <a:stretch>
            <a:fillRect/>
          </a:stretch>
        </p:blipFill>
        <p:spPr>
          <a:xfrm>
            <a:off x="8428850" y="127700"/>
            <a:ext cx="454802" cy="369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30"/>
          <p:cNvPicPr preferRelativeResize="0"/>
          <p:nvPr/>
        </p:nvPicPr>
        <p:blipFill>
          <a:blip r:embed="rId3">
            <a:alphaModFix/>
          </a:blip>
          <a:stretch>
            <a:fillRect/>
          </a:stretch>
        </p:blipFill>
        <p:spPr>
          <a:xfrm>
            <a:off x="7040176" y="4587450"/>
            <a:ext cx="2039979" cy="495751"/>
          </a:xfrm>
          <a:prstGeom prst="rect">
            <a:avLst/>
          </a:prstGeom>
          <a:noFill/>
          <a:ln>
            <a:noFill/>
          </a:ln>
        </p:spPr>
      </p:pic>
      <p:sp>
        <p:nvSpPr>
          <p:cNvPr id="134" name="Google Shape;134;p30"/>
          <p:cNvSpPr/>
          <p:nvPr/>
        </p:nvSpPr>
        <p:spPr>
          <a:xfrm>
            <a:off x="3219450" y="119736"/>
            <a:ext cx="2705100" cy="554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500">
                <a:solidFill>
                  <a:srgbClr val="FEC525"/>
                </a:solidFill>
              </a:rPr>
              <a:t>Statistics</a:t>
            </a:r>
            <a:endParaRPr sz="3500">
              <a:solidFill>
                <a:srgbClr val="FEC525"/>
              </a:solidFill>
              <a:latin typeface="Century Gothic"/>
              <a:ea typeface="Century Gothic"/>
              <a:cs typeface="Century Gothic"/>
              <a:sym typeface="Century Gothic"/>
            </a:endParaRPr>
          </a:p>
        </p:txBody>
      </p:sp>
      <p:pic>
        <p:nvPicPr>
          <p:cNvPr id="135" name="Google Shape;135;p30"/>
          <p:cNvPicPr preferRelativeResize="0"/>
          <p:nvPr/>
        </p:nvPicPr>
        <p:blipFill>
          <a:blip r:embed="rId4">
            <a:alphaModFix/>
          </a:blip>
          <a:stretch>
            <a:fillRect/>
          </a:stretch>
        </p:blipFill>
        <p:spPr>
          <a:xfrm>
            <a:off x="1929050" y="766475"/>
            <a:ext cx="5285908" cy="3820975"/>
          </a:xfrm>
          <a:prstGeom prst="rect">
            <a:avLst/>
          </a:prstGeom>
          <a:noFill/>
          <a:ln>
            <a:noFill/>
          </a:ln>
          <a:effectLst>
            <a:reflection blurRad="0" dir="5400000" dist="38100" endA="0" endPos="8000" fadeDir="5400012" kx="0" rotWithShape="0" algn="bl" stPos="0" sy="-100000" ky="0"/>
          </a:effectLst>
        </p:spPr>
      </p:pic>
      <p:sp>
        <p:nvSpPr>
          <p:cNvPr id="136" name="Google Shape;136;p30"/>
          <p:cNvSpPr txBox="1"/>
          <p:nvPr/>
        </p:nvSpPr>
        <p:spPr>
          <a:xfrm>
            <a:off x="1812425" y="4643850"/>
            <a:ext cx="53520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ECECEC"/>
                </a:solidFill>
              </a:rPr>
              <a:t>Source: U.S. Bureau of Census (2014) </a:t>
            </a:r>
            <a:endParaRPr b="1" sz="800">
              <a:solidFill>
                <a:srgbClr val="ECECE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31"/>
          <p:cNvPicPr preferRelativeResize="0"/>
          <p:nvPr/>
        </p:nvPicPr>
        <p:blipFill>
          <a:blip r:embed="rId3">
            <a:alphaModFix/>
          </a:blip>
          <a:stretch>
            <a:fillRect/>
          </a:stretch>
        </p:blipFill>
        <p:spPr>
          <a:xfrm>
            <a:off x="7040176" y="4587450"/>
            <a:ext cx="2039979" cy="495751"/>
          </a:xfrm>
          <a:prstGeom prst="rect">
            <a:avLst/>
          </a:prstGeom>
          <a:noFill/>
          <a:ln>
            <a:noFill/>
          </a:ln>
        </p:spPr>
      </p:pic>
      <p:sp>
        <p:nvSpPr>
          <p:cNvPr id="143" name="Google Shape;143;p31"/>
          <p:cNvSpPr/>
          <p:nvPr/>
        </p:nvSpPr>
        <p:spPr>
          <a:xfrm>
            <a:off x="3219450" y="119736"/>
            <a:ext cx="2705100" cy="554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500">
                <a:solidFill>
                  <a:srgbClr val="FEC525"/>
                </a:solidFill>
              </a:rPr>
              <a:t>Statistics</a:t>
            </a:r>
            <a:endParaRPr sz="3500">
              <a:solidFill>
                <a:srgbClr val="FEC525"/>
              </a:solidFill>
              <a:latin typeface="Century Gothic"/>
              <a:ea typeface="Century Gothic"/>
              <a:cs typeface="Century Gothic"/>
              <a:sym typeface="Century Gothic"/>
            </a:endParaRPr>
          </a:p>
        </p:txBody>
      </p:sp>
      <p:pic>
        <p:nvPicPr>
          <p:cNvPr id="144" name="Google Shape;144;p31"/>
          <p:cNvPicPr preferRelativeResize="0"/>
          <p:nvPr/>
        </p:nvPicPr>
        <p:blipFill>
          <a:blip r:embed="rId4">
            <a:alphaModFix/>
          </a:blip>
          <a:stretch>
            <a:fillRect/>
          </a:stretch>
        </p:blipFill>
        <p:spPr>
          <a:xfrm>
            <a:off x="1927488" y="766475"/>
            <a:ext cx="5289034" cy="3820975"/>
          </a:xfrm>
          <a:prstGeom prst="rect">
            <a:avLst/>
          </a:prstGeom>
          <a:noFill/>
          <a:ln>
            <a:noFill/>
          </a:ln>
          <a:effectLst>
            <a:reflection blurRad="0" dir="5400000" dist="38100" endA="0" endPos="8000" fadeDir="5400012" kx="0" rotWithShape="0" algn="bl" stPos="0" sy="-100000" ky="0"/>
          </a:effectLst>
        </p:spPr>
      </p:pic>
      <p:sp>
        <p:nvSpPr>
          <p:cNvPr id="145" name="Google Shape;145;p31"/>
          <p:cNvSpPr txBox="1"/>
          <p:nvPr/>
        </p:nvSpPr>
        <p:spPr>
          <a:xfrm>
            <a:off x="1812425" y="4643850"/>
            <a:ext cx="53520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ECECEC"/>
                </a:solidFill>
              </a:rPr>
              <a:t>Source: NSF (2015a). Table 9-7; NSF (2016a). Table 5-4. Native American/ Alaskan Native and Native Hawaiian populations were too small to report. The percentages for Other/Multiple Races not reported.</a:t>
            </a:r>
            <a:endParaRPr b="1" sz="800">
              <a:solidFill>
                <a:srgbClr val="ECECE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32"/>
          <p:cNvSpPr txBox="1"/>
          <p:nvPr>
            <p:ph type="title"/>
          </p:nvPr>
        </p:nvSpPr>
        <p:spPr>
          <a:xfrm>
            <a:off x="311700" y="0"/>
            <a:ext cx="8520600" cy="106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3F3F3"/>
                </a:solidFill>
              </a:rPr>
              <a:t>Alleged Cause #1: Motivation</a:t>
            </a:r>
            <a:endParaRPr>
              <a:solidFill>
                <a:srgbClr val="F3F3F3"/>
              </a:solidFill>
            </a:endParaRPr>
          </a:p>
          <a:p>
            <a:pPr indent="0" lvl="0" marL="0" rtl="0" algn="l">
              <a:spcBef>
                <a:spcPts val="0"/>
              </a:spcBef>
              <a:spcAft>
                <a:spcPts val="0"/>
              </a:spcAft>
              <a:buNone/>
            </a:pPr>
            <a:r>
              <a:rPr lang="en">
                <a:solidFill>
                  <a:srgbClr val="F3F3F3"/>
                </a:solidFill>
              </a:rPr>
              <a:t>Grit=Perseverance + Passion</a:t>
            </a:r>
            <a:endParaRPr>
              <a:solidFill>
                <a:srgbClr val="F3F3F3"/>
              </a:solidFill>
            </a:endParaRPr>
          </a:p>
          <a:p>
            <a:pPr indent="0" lvl="0" marL="0" rtl="0" algn="l">
              <a:spcBef>
                <a:spcPts val="0"/>
              </a:spcBef>
              <a:spcAft>
                <a:spcPts val="0"/>
              </a:spcAft>
              <a:buNone/>
            </a:pPr>
            <a:r>
              <a:t/>
            </a:r>
            <a:endParaRPr>
              <a:solidFill>
                <a:srgbClr val="F3F3F3"/>
              </a:solidFill>
            </a:endParaRPr>
          </a:p>
        </p:txBody>
      </p:sp>
      <p:sp>
        <p:nvSpPr>
          <p:cNvPr id="151" name="Google Shape;151;p32"/>
          <p:cNvSpPr txBox="1"/>
          <p:nvPr>
            <p:ph idx="1" type="body"/>
          </p:nvPr>
        </p:nvSpPr>
        <p:spPr>
          <a:xfrm>
            <a:off x="367650" y="2217238"/>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32"/>
          <p:cNvPicPr preferRelativeResize="0"/>
          <p:nvPr/>
        </p:nvPicPr>
        <p:blipFill>
          <a:blip r:embed="rId3">
            <a:alphaModFix/>
          </a:blip>
          <a:stretch>
            <a:fillRect/>
          </a:stretch>
        </p:blipFill>
        <p:spPr>
          <a:xfrm>
            <a:off x="3286575" y="1070415"/>
            <a:ext cx="5857426" cy="4073087"/>
          </a:xfrm>
          <a:prstGeom prst="rect">
            <a:avLst/>
          </a:prstGeom>
          <a:noFill/>
          <a:ln>
            <a:noFill/>
          </a:ln>
        </p:spPr>
      </p:pic>
      <p:pic>
        <p:nvPicPr>
          <p:cNvPr id="153" name="Google Shape;153;p32"/>
          <p:cNvPicPr preferRelativeResize="0"/>
          <p:nvPr/>
        </p:nvPicPr>
        <p:blipFill>
          <a:blip r:embed="rId4">
            <a:alphaModFix/>
          </a:blip>
          <a:stretch>
            <a:fillRect/>
          </a:stretch>
        </p:blipFill>
        <p:spPr>
          <a:xfrm>
            <a:off x="367650" y="1070401"/>
            <a:ext cx="4535975" cy="2022881"/>
          </a:xfrm>
          <a:prstGeom prst="rect">
            <a:avLst/>
          </a:prstGeom>
          <a:noFill/>
          <a:ln>
            <a:noFill/>
          </a:ln>
        </p:spPr>
      </p:pic>
      <p:sp>
        <p:nvSpPr>
          <p:cNvPr id="154" name="Google Shape;154;p32"/>
          <p:cNvSpPr txBox="1"/>
          <p:nvPr/>
        </p:nvSpPr>
        <p:spPr>
          <a:xfrm>
            <a:off x="367650" y="4444050"/>
            <a:ext cx="2919000" cy="6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(Duckworth, Peterson, Matthews &amp; Kelly, 2007;  </a:t>
            </a:r>
            <a:endParaRPr sz="1100">
              <a:solidFill>
                <a:srgbClr val="FFFFFF"/>
              </a:solidFill>
            </a:endParaRPr>
          </a:p>
          <a:p>
            <a:pPr indent="0" lvl="0" marL="0" rtl="0" algn="l">
              <a:spcBef>
                <a:spcPts val="0"/>
              </a:spcBef>
              <a:spcAft>
                <a:spcPts val="0"/>
              </a:spcAft>
              <a:buClr>
                <a:schemeClr val="dk1"/>
              </a:buClr>
              <a:buSzPts val="1100"/>
              <a:buFont typeface="Arial"/>
              <a:buNone/>
            </a:pPr>
            <a:r>
              <a:rPr lang="en" sz="1100">
                <a:solidFill>
                  <a:srgbClr val="FFFFFF"/>
                </a:solidFill>
              </a:rPr>
              <a:t>Dweck’s Growth Mindset</a:t>
            </a:r>
            <a:endParaRPr sz="1100">
              <a:solidFill>
                <a:srgbClr val="FFFFFF"/>
              </a:solidFill>
            </a:endParaRPr>
          </a:p>
          <a:p>
            <a:pPr indent="0" lvl="0" marL="0" rtl="0" algn="l">
              <a:spcBef>
                <a:spcPts val="0"/>
              </a:spcBef>
              <a:spcAft>
                <a:spcPts val="0"/>
              </a:spcAft>
              <a:buNone/>
            </a:pPr>
            <a:r>
              <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50"/>
                                        </p:tgtEl>
                                      </p:cBhvr>
                                    </p:animEffect>
                                    <p:set>
                                      <p:cBhvr>
                                        <p:cTn dur="1" fill="hold">
                                          <p:stCondLst>
                                            <p:cond delay="1000"/>
                                          </p:stCondLst>
                                        </p:cTn>
                                        <p:tgtEl>
                                          <p:spTgt spid="1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p33"/>
          <p:cNvPicPr preferRelativeResize="0"/>
          <p:nvPr/>
        </p:nvPicPr>
        <p:blipFill>
          <a:blip r:embed="rId3">
            <a:alphaModFix/>
          </a:blip>
          <a:stretch>
            <a:fillRect/>
          </a:stretch>
        </p:blipFill>
        <p:spPr>
          <a:xfrm>
            <a:off x="316750" y="32786"/>
            <a:ext cx="6803000" cy="5077925"/>
          </a:xfrm>
          <a:prstGeom prst="rect">
            <a:avLst/>
          </a:prstGeom>
          <a:noFill/>
          <a:ln>
            <a:noFill/>
          </a:ln>
        </p:spPr>
      </p:pic>
      <p:sp>
        <p:nvSpPr>
          <p:cNvPr id="160" name="Google Shape;160;p33"/>
          <p:cNvSpPr txBox="1"/>
          <p:nvPr>
            <p:ph type="ctrTitle"/>
          </p:nvPr>
        </p:nvSpPr>
        <p:spPr>
          <a:xfrm>
            <a:off x="-69300" y="240250"/>
            <a:ext cx="7769400" cy="79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Counternarrative #1 </a:t>
            </a:r>
            <a:endParaRPr/>
          </a:p>
        </p:txBody>
      </p:sp>
      <p:sp>
        <p:nvSpPr>
          <p:cNvPr id="161" name="Google Shape;161;p33"/>
          <p:cNvSpPr txBox="1"/>
          <p:nvPr/>
        </p:nvSpPr>
        <p:spPr>
          <a:xfrm>
            <a:off x="7027025" y="625400"/>
            <a:ext cx="2202300" cy="4485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1600">
                <a:solidFill>
                  <a:srgbClr val="434343"/>
                </a:solidFill>
              </a:rPr>
              <a:t>“...the myth of the level playing field...is the myth of equal opportunity to compete.” </a:t>
            </a:r>
            <a:endParaRPr b="1" i="1" sz="1600">
              <a:solidFill>
                <a:srgbClr val="434343"/>
              </a:solidFill>
            </a:endParaRPr>
          </a:p>
          <a:p>
            <a:pPr indent="0" lvl="0" marL="0" rtl="0" algn="l">
              <a:spcBef>
                <a:spcPts val="0"/>
              </a:spcBef>
              <a:spcAft>
                <a:spcPts val="0"/>
              </a:spcAft>
              <a:buNone/>
            </a:pPr>
            <a:r>
              <a:rPr b="1" i="1" lang="en" sz="1600">
                <a:solidFill>
                  <a:srgbClr val="434343"/>
                </a:solidFill>
              </a:rPr>
              <a:t>- Hill Collins &amp; Bilge (2016)</a:t>
            </a:r>
            <a:endParaRPr b="1" i="1" sz="1600">
              <a:solidFill>
                <a:srgbClr val="43434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34"/>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Alleged Cause #2: Skill / Capability/Experiences</a:t>
            </a:r>
            <a:endParaRPr>
              <a:solidFill>
                <a:srgbClr val="FFFFFF"/>
              </a:solidFill>
            </a:endParaRPr>
          </a:p>
        </p:txBody>
      </p:sp>
      <p:sp>
        <p:nvSpPr>
          <p:cNvPr id="167" name="Google Shape;167;p34"/>
          <p:cNvSpPr txBox="1"/>
          <p:nvPr>
            <p:ph idx="1" type="body"/>
          </p:nvPr>
        </p:nvSpPr>
        <p:spPr>
          <a:xfrm>
            <a:off x="311700" y="1141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Rhetoric: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Evidence to refute:</a:t>
            </a:r>
            <a:endParaRPr/>
          </a:p>
        </p:txBody>
      </p:sp>
      <p:pic>
        <p:nvPicPr>
          <p:cNvPr id="168" name="Google Shape;168;p34"/>
          <p:cNvPicPr preferRelativeResize="0"/>
          <p:nvPr/>
        </p:nvPicPr>
        <p:blipFill>
          <a:blip r:embed="rId3">
            <a:alphaModFix/>
          </a:blip>
          <a:stretch>
            <a:fillRect/>
          </a:stretch>
        </p:blipFill>
        <p:spPr>
          <a:xfrm>
            <a:off x="311688" y="836750"/>
            <a:ext cx="6149488" cy="3416400"/>
          </a:xfrm>
          <a:prstGeom prst="rect">
            <a:avLst/>
          </a:prstGeom>
          <a:noFill/>
          <a:ln>
            <a:noFill/>
          </a:ln>
        </p:spPr>
      </p:pic>
      <p:sp>
        <p:nvSpPr>
          <p:cNvPr id="169" name="Google Shape;169;p34"/>
          <p:cNvSpPr txBox="1"/>
          <p:nvPr/>
        </p:nvSpPr>
        <p:spPr>
          <a:xfrm>
            <a:off x="6614725" y="107175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 sz="1800">
                <a:solidFill>
                  <a:srgbClr val="FEC525"/>
                </a:solidFill>
              </a:rPr>
              <a:t>“...they hadn’t been ‘Googley’ enough”</a:t>
            </a:r>
            <a:r>
              <a:rPr b="1" lang="en" sz="1800">
                <a:solidFill>
                  <a:srgbClr val="FEC525"/>
                </a:solidFill>
              </a:rPr>
              <a:t> </a:t>
            </a:r>
            <a:endParaRPr b="1" sz="1800">
              <a:solidFill>
                <a:srgbClr val="FEC525"/>
              </a:solidFill>
            </a:endParaRPr>
          </a:p>
          <a:p>
            <a:pPr indent="0" lvl="0" marL="0" rtl="0" algn="l">
              <a:lnSpc>
                <a:spcPct val="115000"/>
              </a:lnSpc>
              <a:spcBef>
                <a:spcPts val="1600"/>
              </a:spcBef>
              <a:spcAft>
                <a:spcPts val="1600"/>
              </a:spcAft>
              <a:buNone/>
            </a:pPr>
            <a:r>
              <a:t/>
            </a:r>
            <a:endParaRPr sz="1800">
              <a:solidFill>
                <a:srgbClr val="FEC525"/>
              </a:solidFill>
            </a:endParaRPr>
          </a:p>
        </p:txBody>
      </p:sp>
      <p:sp>
        <p:nvSpPr>
          <p:cNvPr id="170" name="Google Shape;170;p34"/>
          <p:cNvSpPr txBox="1"/>
          <p:nvPr/>
        </p:nvSpPr>
        <p:spPr>
          <a:xfrm>
            <a:off x="216025" y="3799500"/>
            <a:ext cx="8693100" cy="1695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600">
                <a:solidFill>
                  <a:srgbClr val="434343"/>
                </a:solidFill>
              </a:rPr>
              <a:t>“I think that our [black women’s] experiences are unique…appropriate to be the most broadly thinking, systematic thinkers, innovative thinkers in computing. And so to not get into computing would be to rob the world of ground-breaking solutions that will truly impact lives.” </a:t>
            </a:r>
            <a:endParaRPr b="1" i="1" sz="1600">
              <a:solidFill>
                <a:srgbClr val="434343"/>
              </a:solidFill>
            </a:endParaRPr>
          </a:p>
          <a:p>
            <a:pPr indent="0" lvl="0" marL="0" rtl="0" algn="l">
              <a:spcBef>
                <a:spcPts val="0"/>
              </a:spcBef>
              <a:spcAft>
                <a:spcPts val="0"/>
              </a:spcAft>
              <a:buNone/>
            </a:pPr>
            <a:r>
              <a:rPr b="1" i="1" lang="en" sz="1600">
                <a:solidFill>
                  <a:srgbClr val="434343"/>
                </a:solidFill>
              </a:rPr>
              <a:t>- Thomas, et. al, in press</a:t>
            </a:r>
            <a:endParaRPr b="1" i="1" sz="1600">
              <a:solidFill>
                <a:srgbClr val="434343"/>
              </a:solidFill>
            </a:endParaRPr>
          </a:p>
          <a:p>
            <a:pPr indent="0" lvl="0" marL="0" rtl="0" algn="l">
              <a:spcBef>
                <a:spcPts val="0"/>
              </a:spcBef>
              <a:spcAft>
                <a:spcPts val="0"/>
              </a:spcAft>
              <a:buNone/>
            </a:pPr>
            <a:r>
              <a:t/>
            </a:r>
            <a:endParaRPr>
              <a:solidFill>
                <a:srgbClr val="43434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pic>
        <p:nvPicPr>
          <p:cNvPr id="175" name="Google Shape;175;p35"/>
          <p:cNvPicPr preferRelativeResize="0"/>
          <p:nvPr/>
        </p:nvPicPr>
        <p:blipFill rotWithShape="1">
          <a:blip r:embed="rId3">
            <a:alphaModFix/>
          </a:blip>
          <a:srcRect b="4894" l="16386" r="17646" t="10859"/>
          <a:stretch/>
        </p:blipFill>
        <p:spPr>
          <a:xfrm>
            <a:off x="2448600" y="643625"/>
            <a:ext cx="6476448" cy="4499875"/>
          </a:xfrm>
          <a:prstGeom prst="rect">
            <a:avLst/>
          </a:prstGeom>
          <a:noFill/>
          <a:ln>
            <a:noFill/>
          </a:ln>
        </p:spPr>
      </p:pic>
      <p:sp>
        <p:nvSpPr>
          <p:cNvPr id="176" name="Google Shape;176;p35"/>
          <p:cNvSpPr txBox="1"/>
          <p:nvPr/>
        </p:nvSpPr>
        <p:spPr>
          <a:xfrm>
            <a:off x="421200" y="1383500"/>
            <a:ext cx="2179800" cy="300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i="1" lang="en" sz="1800">
                <a:solidFill>
                  <a:srgbClr val="FEC525"/>
                </a:solidFill>
              </a:rPr>
              <a:t>“</a:t>
            </a:r>
            <a:r>
              <a:rPr b="1" i="1" lang="en" sz="1800">
                <a:solidFill>
                  <a:srgbClr val="FEC525"/>
                </a:solidFill>
              </a:rPr>
              <a:t>‘Unfairness-</a:t>
            </a:r>
            <a:endParaRPr b="1" i="1" sz="1800">
              <a:solidFill>
                <a:srgbClr val="FEC525"/>
              </a:solidFill>
            </a:endParaRPr>
          </a:p>
          <a:p>
            <a:pPr indent="0" lvl="0" marL="0" rtl="0" algn="l">
              <a:lnSpc>
                <a:spcPct val="100000"/>
              </a:lnSpc>
              <a:spcBef>
                <a:spcPts val="0"/>
              </a:spcBef>
              <a:spcAft>
                <a:spcPts val="0"/>
              </a:spcAft>
              <a:buNone/>
            </a:pPr>
            <a:r>
              <a:rPr b="1" i="1" lang="en" sz="1800">
                <a:solidFill>
                  <a:srgbClr val="FEC525"/>
                </a:solidFill>
              </a:rPr>
              <a:t>related turnover’ [is] costing the high-tech industry over $16 billion...”</a:t>
            </a:r>
            <a:endParaRPr b="1" i="1" sz="1800">
              <a:solidFill>
                <a:srgbClr val="FEC525"/>
              </a:solidFill>
            </a:endParaRPr>
          </a:p>
          <a:p>
            <a:pPr indent="0" lvl="0" marL="0" rtl="0" algn="l">
              <a:lnSpc>
                <a:spcPct val="115000"/>
              </a:lnSpc>
              <a:spcBef>
                <a:spcPts val="0"/>
              </a:spcBef>
              <a:spcAft>
                <a:spcPts val="0"/>
              </a:spcAft>
              <a:buNone/>
            </a:pPr>
            <a:r>
              <a:rPr b="1" i="1" lang="en" sz="1800">
                <a:solidFill>
                  <a:srgbClr val="FEC525"/>
                </a:solidFill>
              </a:rPr>
              <a:t>-Tech Leavers Report (2017)</a:t>
            </a:r>
            <a:endParaRPr b="1" i="1" sz="1800">
              <a:solidFill>
                <a:srgbClr val="FEC525"/>
              </a:solidFill>
            </a:endParaRPr>
          </a:p>
          <a:p>
            <a:pPr indent="0" lvl="0" marL="0" rtl="0" algn="l">
              <a:lnSpc>
                <a:spcPct val="115000"/>
              </a:lnSpc>
              <a:spcBef>
                <a:spcPts val="1600"/>
              </a:spcBef>
              <a:spcAft>
                <a:spcPts val="1600"/>
              </a:spcAft>
              <a:buNone/>
            </a:pPr>
            <a:r>
              <a:t/>
            </a:r>
            <a:endParaRPr sz="1800">
              <a:solidFill>
                <a:srgbClr val="FEC525"/>
              </a:solidFill>
            </a:endParaRPr>
          </a:p>
        </p:txBody>
      </p:sp>
      <p:sp>
        <p:nvSpPr>
          <p:cNvPr id="177" name="Google Shape;177;p35"/>
          <p:cNvSpPr txBox="1"/>
          <p:nvPr>
            <p:ph type="title"/>
          </p:nvPr>
        </p:nvSpPr>
        <p:spPr>
          <a:xfrm>
            <a:off x="2023652" y="118025"/>
            <a:ext cx="6135000" cy="5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Counterstory #2</a:t>
            </a:r>
            <a:r>
              <a:rPr lang="en">
                <a:solidFill>
                  <a:srgbClr val="FFFFFF"/>
                </a:solidFill>
              </a:rPr>
              <a:t> </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6"/>
          <p:cNvSpPr txBox="1"/>
          <p:nvPr>
            <p:ph type="ctrTitle"/>
          </p:nvPr>
        </p:nvSpPr>
        <p:spPr>
          <a:xfrm>
            <a:off x="502327" y="120125"/>
            <a:ext cx="6135000" cy="52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Counterstory #2</a:t>
            </a:r>
            <a:r>
              <a:rPr lang="en">
                <a:solidFill>
                  <a:srgbClr val="FFFFFF"/>
                </a:solidFill>
              </a:rPr>
              <a:t> </a:t>
            </a:r>
            <a:endParaRPr>
              <a:solidFill>
                <a:srgbClr val="FFFFFF"/>
              </a:solidFill>
            </a:endParaRPr>
          </a:p>
        </p:txBody>
      </p:sp>
      <p:sp>
        <p:nvSpPr>
          <p:cNvPr id="183" name="Google Shape;183;p3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84" name="Google Shape;184;p36"/>
          <p:cNvPicPr preferRelativeResize="0"/>
          <p:nvPr/>
        </p:nvPicPr>
        <p:blipFill>
          <a:blip r:embed="rId3">
            <a:alphaModFix/>
          </a:blip>
          <a:stretch>
            <a:fillRect/>
          </a:stretch>
        </p:blipFill>
        <p:spPr>
          <a:xfrm>
            <a:off x="906400" y="528800"/>
            <a:ext cx="7925900" cy="4370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