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29"/>
  </p:notesMasterIdLst>
  <p:handoutMasterIdLst>
    <p:handoutMasterId r:id="rId30"/>
  </p:handoutMasterIdLst>
  <p:sldIdLst>
    <p:sldId id="256" r:id="rId2"/>
    <p:sldId id="537" r:id="rId3"/>
    <p:sldId id="586" r:id="rId4"/>
    <p:sldId id="587" r:id="rId5"/>
    <p:sldId id="564" r:id="rId6"/>
    <p:sldId id="565" r:id="rId7"/>
    <p:sldId id="569" r:id="rId8"/>
    <p:sldId id="553" r:id="rId9"/>
    <p:sldId id="535" r:id="rId10"/>
    <p:sldId id="528" r:id="rId11"/>
    <p:sldId id="558" r:id="rId12"/>
    <p:sldId id="559" r:id="rId13"/>
    <p:sldId id="529" r:id="rId14"/>
    <p:sldId id="571" r:id="rId15"/>
    <p:sldId id="572" r:id="rId16"/>
    <p:sldId id="530" r:id="rId17"/>
    <p:sldId id="574" r:id="rId18"/>
    <p:sldId id="578" r:id="rId19"/>
    <p:sldId id="580" r:id="rId20"/>
    <p:sldId id="583" r:id="rId21"/>
    <p:sldId id="585" r:id="rId22"/>
    <p:sldId id="577" r:id="rId23"/>
    <p:sldId id="581" r:id="rId24"/>
    <p:sldId id="582" r:id="rId25"/>
    <p:sldId id="584" r:id="rId26"/>
    <p:sldId id="576" r:id="rId27"/>
    <p:sldId id="533" r:id="rId28"/>
  </p:sldIdLst>
  <p:sldSz cx="9144000" cy="6858000" type="screen4x3"/>
  <p:notesSz cx="6950075" cy="9236075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00"/>
    <a:srgbClr val="FFB310"/>
    <a:srgbClr val="FFFFFF"/>
    <a:srgbClr val="4F5557"/>
    <a:srgbClr val="990033"/>
    <a:srgbClr val="FFC4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71" autoAdjust="0"/>
  </p:normalViewPr>
  <p:slideViewPr>
    <p:cSldViewPr snapToGrid="0" snapToObjects="1">
      <p:cViewPr varScale="1">
        <p:scale>
          <a:sx n="84" d="100"/>
          <a:sy n="84" d="100"/>
        </p:scale>
        <p:origin x="117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9866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1D565F63-DEE4-40E6-8DFC-2C82966CE597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147ADB19-EC14-4415-9B95-D7DF2CB4B8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8200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wrap="square" lIns="92492" tIns="46246" rIns="92492" bIns="46246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681E396-2F78-41A4-9D3D-24B6400DAD09}" type="datetimeFigureOut">
              <a:rPr lang="en-US"/>
              <a:pPr/>
              <a:t>5/23/2019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vert="horz" lIns="92492" tIns="46246" rIns="92492" bIns="46246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vert="horz" wrap="square" lIns="92492" tIns="46246" rIns="92492" bIns="46246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EB78FEF-7639-4112-9457-B0FF6CCD0BF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1761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CFDD61C-5B98-451A-BBD2-31ADC00D9FD5}" type="slidenum">
              <a:rPr lang="en-US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1718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78FEF-7639-4112-9457-B0FF6CCD0BF6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940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CA783-4184-468E-8B99-8B0186F2393E}" type="datetimeFigureOut">
              <a:rPr lang="en-US" smtClean="0"/>
              <a:pPr/>
              <a:t>5/23/2019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731F9-6183-4C3E-9AFE-6EB5784E91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push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EBEED-394A-4998-A99F-1D9323C866D8}" type="datetimeFigureOut">
              <a:rPr lang="en-US" smtClean="0"/>
              <a:pPr/>
              <a:t>5/23/2019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3F43C-3953-43DB-8CB1-5D01D91AFD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A152F-1FA7-4B8C-8919-364A5370A0DD}" type="datetimeFigureOut">
              <a:rPr lang="en-US" smtClean="0"/>
              <a:pPr/>
              <a:t>5/23/2019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EAFB0-11BE-47C9-824A-43287421AD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42DB4-A3A3-4A3A-A8ED-74AA334432CC}" type="datetimeFigureOut">
              <a:rPr lang="en-US" smtClean="0"/>
              <a:pPr/>
              <a:t>5/23/2019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375E-73B3-47F7-94BB-7167E01243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30CE1-45EC-4818-B52B-364F07DEB2FB}" type="datetimeFigureOut">
              <a:rPr lang="en-US" smtClean="0"/>
              <a:pPr/>
              <a:t>5/23/2019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4B0F2-260C-4256-811B-50E822B269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push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77646-27A5-4F93-8109-717EFE59D2CF}" type="datetimeFigureOut">
              <a:rPr lang="en-US" smtClean="0"/>
              <a:pPr/>
              <a:t>5/23/2019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D5387-42BA-4457-9A7A-FD8D43AFFD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9CA5A-2B1B-4EA6-9C25-E70E079CD67D}" type="datetimeFigureOut">
              <a:rPr lang="en-US" smtClean="0"/>
              <a:pPr/>
              <a:t>5/23/2019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D0115-8F64-4333-BCF4-93496CEC64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BF564-2137-4E00-86D0-B738C2FDB65E}" type="datetimeFigureOut">
              <a:rPr lang="en-US" smtClean="0"/>
              <a:pPr/>
              <a:t>5/23/2019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3DC56-18D5-4B8A-B7AD-8D212C577D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E4C88-EA92-4C9E-BCAB-5305AE75AD80}" type="datetimeFigureOut">
              <a:rPr lang="en-US" smtClean="0"/>
              <a:pPr/>
              <a:t>5/23/2019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798C3-0095-4B92-B8CE-1C8F5DEB2A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89C61-A678-46A5-9725-0BDF0138EF0D}" type="datetimeFigureOut">
              <a:rPr lang="en-US" smtClean="0"/>
              <a:pPr/>
              <a:t>5/23/2019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89369-EB50-4585-9663-4B334E2C028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4AA014EE-2F36-4638-9A24-BA532EB75127}" type="datetimeFigureOut">
              <a:rPr lang="en-US" smtClean="0"/>
              <a:pPr/>
              <a:t>5/23/2019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2C7F0EB6-EADE-49C4-B644-24815FDCFF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push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DC0AA8C0-61DE-43EF-A0A0-9DF39882DCF7}" type="datetimeFigureOut">
              <a:rPr lang="en-US" smtClean="0"/>
              <a:pPr/>
              <a:t>5/23/2019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AFE19FFC-9885-4E3A-99DB-75564EA76CB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push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oveisrespect.org/" TargetMode="External"/><Relationship Id="rId2" Type="http://schemas.openxmlformats.org/officeDocument/2006/relationships/hyperlink" Target="http://www.circleof6app.com/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loveisrespect.org/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sst.clas.asu.edu/clothesline-project" TargetMode="External"/><Relationship Id="rId2" Type="http://schemas.openxmlformats.org/officeDocument/2006/relationships/hyperlink" Target="mailto:Alesha.Durfee@asu.edu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facebook.com/asuclotheslineproject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5"/>
          <p:cNvSpPr>
            <a:spLocks noChangeArrowheads="1"/>
          </p:cNvSpPr>
          <p:nvPr/>
        </p:nvSpPr>
        <p:spPr bwMode="auto">
          <a:xfrm>
            <a:off x="436563" y="394618"/>
            <a:ext cx="8305800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 b="1" dirty="0" smtClean="0">
                <a:latin typeface="Arial" pitchFamily="34" charset="0"/>
                <a:cs typeface="Arial" pitchFamily="34" charset="0"/>
              </a:rPr>
              <a:t>Leveraging IT for Domestic, Sexual, and Dating Violence Education and Outreach</a:t>
            </a:r>
          </a:p>
          <a:p>
            <a:r>
              <a:rPr lang="en-US" sz="44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en-US" sz="44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ASU Clothesline Project</a:t>
            </a:r>
          </a:p>
          <a:p>
            <a:endParaRPr lang="en-US" sz="4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51" name="Subtitle 2"/>
          <p:cNvSpPr>
            <a:spLocks noGrp="1"/>
          </p:cNvSpPr>
          <p:nvPr>
            <p:ph type="subTitle" idx="1"/>
          </p:nvPr>
        </p:nvSpPr>
        <p:spPr>
          <a:xfrm>
            <a:off x="436563" y="3903489"/>
            <a:ext cx="8400076" cy="1177569"/>
          </a:xfrm>
        </p:spPr>
        <p:txBody>
          <a:bodyPr>
            <a:normAutofit/>
          </a:bodyPr>
          <a:lstStyle/>
          <a:p>
            <a:pPr algn="l"/>
            <a:r>
              <a:rPr lang="en-US" sz="3000" dirty="0" smtClean="0">
                <a:solidFill>
                  <a:schemeClr val="tx1"/>
                </a:solidFill>
                <a:latin typeface="Arial" pitchFamily="34" charset="0"/>
              </a:rPr>
              <a:t>Dr. Alesha Durfee</a:t>
            </a:r>
          </a:p>
          <a:p>
            <a:pPr algn="l"/>
            <a:r>
              <a:rPr lang="en-US" sz="3000" dirty="0" smtClean="0">
                <a:solidFill>
                  <a:schemeClr val="tx1"/>
                </a:solidFill>
                <a:latin typeface="Arial" pitchFamily="34" charset="0"/>
              </a:rPr>
              <a:t>Alesha.Durfee@asu.edu		</a:t>
            </a:r>
            <a:endParaRPr lang="en-US" sz="2400" dirty="0" smtClean="0">
              <a:solidFill>
                <a:schemeClr val="tx1"/>
              </a:solidFill>
              <a:latin typeface="Arial" pitchFamily="34" charset="0"/>
            </a:endParaRPr>
          </a:p>
        </p:txBody>
      </p:sp>
      <p:pic>
        <p:nvPicPr>
          <p:cNvPr id="54274" name="Picture 2" descr="https://commguide.asu.edu/files/endorsed/color/SocTranseb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357" y="5394191"/>
            <a:ext cx="4552872" cy="1040906"/>
          </a:xfrm>
          <a:prstGeom prst="rect">
            <a:avLst/>
          </a:prstGeom>
          <a:solidFill>
            <a:schemeClr val="tx1"/>
          </a:solidFill>
          <a:ln w="38100"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5982" y="5336763"/>
            <a:ext cx="3463818" cy="11598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Clothesline Project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47500" lnSpcReduction="20000"/>
          </a:bodyPr>
          <a:lstStyle/>
          <a:p>
            <a:pPr marL="118872" indent="0">
              <a:buNone/>
            </a:pPr>
            <a:r>
              <a:rPr lang="en-US" sz="5800" dirty="0" smtClean="0"/>
              <a:t>The </a:t>
            </a:r>
            <a:r>
              <a:rPr lang="en-US" sz="5800" dirty="0"/>
              <a:t>purpose </a:t>
            </a:r>
            <a:r>
              <a:rPr lang="en-US" sz="5800" dirty="0" smtClean="0"/>
              <a:t>of the </a:t>
            </a:r>
            <a:r>
              <a:rPr lang="en-US" sz="5800" dirty="0"/>
              <a:t>project is </a:t>
            </a:r>
            <a:r>
              <a:rPr lang="en-US" sz="5800" dirty="0" smtClean="0"/>
              <a:t>to:</a:t>
            </a:r>
          </a:p>
          <a:p>
            <a:pPr marL="118872" indent="0">
              <a:buNone/>
            </a:pPr>
            <a:endParaRPr lang="en-US" sz="5800" dirty="0" smtClean="0"/>
          </a:p>
          <a:p>
            <a:pPr marL="1033272" indent="-914400">
              <a:buFont typeface="+mj-lt"/>
              <a:buAutoNum type="arabicPeriod"/>
            </a:pPr>
            <a:r>
              <a:rPr lang="en-US" sz="5800" dirty="0" smtClean="0"/>
              <a:t>increase awareness, </a:t>
            </a:r>
          </a:p>
          <a:p>
            <a:pPr marL="1033272" indent="-914400">
              <a:buFont typeface="+mj-lt"/>
              <a:buAutoNum type="arabicPeriod"/>
            </a:pPr>
            <a:endParaRPr lang="en-US" sz="5800" dirty="0" smtClean="0"/>
          </a:p>
          <a:p>
            <a:pPr marL="1033272" indent="-914400">
              <a:buFont typeface="+mj-lt"/>
              <a:buAutoNum type="arabicPeriod"/>
            </a:pPr>
            <a:r>
              <a:rPr lang="en-US" sz="5800" dirty="0" smtClean="0"/>
              <a:t>destabilize </a:t>
            </a:r>
            <a:r>
              <a:rPr lang="en-US" sz="5800" dirty="0"/>
              <a:t>stereotypes </a:t>
            </a:r>
            <a:r>
              <a:rPr lang="en-US" sz="5800" dirty="0" smtClean="0"/>
              <a:t>about “victims</a:t>
            </a:r>
            <a:r>
              <a:rPr lang="en-US" sz="5800" dirty="0"/>
              <a:t>”, </a:t>
            </a:r>
            <a:endParaRPr lang="en-US" sz="5800" dirty="0" smtClean="0"/>
          </a:p>
          <a:p>
            <a:pPr marL="1033272" indent="-914400">
              <a:buFont typeface="+mj-lt"/>
              <a:buAutoNum type="arabicPeriod"/>
            </a:pPr>
            <a:endParaRPr lang="en-US" sz="5800" dirty="0" smtClean="0"/>
          </a:p>
          <a:p>
            <a:pPr marL="1033272" indent="-914400">
              <a:buFont typeface="+mj-lt"/>
              <a:buAutoNum type="arabicPeriod"/>
            </a:pPr>
            <a:r>
              <a:rPr lang="en-US" sz="5800" dirty="0" smtClean="0"/>
              <a:t>celebrate </a:t>
            </a:r>
            <a:r>
              <a:rPr lang="en-US" sz="5800" dirty="0"/>
              <a:t>a </a:t>
            </a:r>
            <a:r>
              <a:rPr lang="en-US" sz="5800" dirty="0" smtClean="0"/>
              <a:t>person’s strength </a:t>
            </a:r>
            <a:r>
              <a:rPr lang="en-US" sz="5800" dirty="0"/>
              <a:t>to survive, and </a:t>
            </a:r>
            <a:endParaRPr lang="en-US" sz="5800" dirty="0" smtClean="0"/>
          </a:p>
          <a:p>
            <a:pPr marL="1033272" indent="-914400">
              <a:buFont typeface="+mj-lt"/>
              <a:buAutoNum type="arabicPeriod"/>
            </a:pPr>
            <a:endParaRPr lang="en-US" sz="5800" dirty="0" smtClean="0"/>
          </a:p>
          <a:p>
            <a:pPr marL="1033272" indent="-914400">
              <a:buFont typeface="+mj-lt"/>
              <a:buAutoNum type="arabicPeriod"/>
            </a:pPr>
            <a:r>
              <a:rPr lang="en-US" sz="5800" dirty="0" smtClean="0"/>
              <a:t>to provide another </a:t>
            </a:r>
            <a:r>
              <a:rPr lang="en-US" sz="5800" dirty="0"/>
              <a:t>avenue to courageously </a:t>
            </a:r>
            <a:r>
              <a:rPr lang="en-US" sz="5800" dirty="0" smtClean="0"/>
              <a:t>break the </a:t>
            </a:r>
            <a:r>
              <a:rPr lang="en-US" sz="5800" dirty="0"/>
              <a:t>silence that often </a:t>
            </a:r>
            <a:r>
              <a:rPr lang="en-US" sz="5800" dirty="0" smtClean="0"/>
              <a:t>surrounds these experiences.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5998919"/>
      </p:ext>
    </p:extLst>
  </p:cSld>
  <p:clrMapOvr>
    <a:masterClrMapping/>
  </p:clrMapOvr>
  <p:transition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ASU Clothesline Project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8176"/>
            <a:ext cx="9122769" cy="5131558"/>
          </a:xfrm>
        </p:spPr>
      </p:pic>
    </p:spTree>
    <p:extLst>
      <p:ext uri="{BB962C8B-B14F-4D97-AF65-F5344CB8AC3E}">
        <p14:creationId xmlns:p14="http://schemas.microsoft.com/office/powerpoint/2010/main" val="3898595275"/>
      </p:ext>
    </p:extLst>
  </p:cSld>
  <p:clrMapOvr>
    <a:masterClrMapping/>
  </p:clrMapOvr>
  <p:transition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717241"/>
      </p:ext>
    </p:extLst>
  </p:cSld>
  <p:clrMapOvr>
    <a:masterClrMapping/>
  </p:clrMapOvr>
  <p:transition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349536"/>
      </p:ext>
    </p:extLst>
  </p:cSld>
  <p:clrMapOvr>
    <a:masterClrMapping/>
  </p:clrMapOvr>
  <p:transition>
    <p:pu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093" y="0"/>
            <a:ext cx="6875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254665"/>
      </p:ext>
    </p:extLst>
  </p:cSld>
  <p:clrMapOvr>
    <a:masterClrMapping/>
  </p:clrMapOvr>
  <p:transition>
    <p:push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638" y="0"/>
            <a:ext cx="68707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686967"/>
      </p:ext>
    </p:extLst>
  </p:cSld>
  <p:clrMapOvr>
    <a:masterClrMapping/>
  </p:clrMapOvr>
  <p:transition>
    <p:push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0" y="-1905000"/>
            <a:ext cx="51435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514600"/>
            <a:ext cx="54864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032344"/>
      </p:ext>
    </p:extLst>
  </p:cSld>
  <p:clrMapOvr>
    <a:masterClrMapping/>
  </p:clrMapOvr>
  <p:transition>
    <p:push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Online Outreach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Presence on Facebook, Instagram, ASU </a:t>
            </a:r>
          </a:p>
          <a:p>
            <a:endParaRPr lang="en-US" dirty="0" smtClean="0"/>
          </a:p>
          <a:p>
            <a:r>
              <a:rPr lang="en-US" dirty="0" smtClean="0"/>
              <a:t>Effort to digitize CLP, modify in-person event</a:t>
            </a:r>
          </a:p>
          <a:p>
            <a:endParaRPr lang="en-US" dirty="0"/>
          </a:p>
          <a:p>
            <a:r>
              <a:rPr lang="en-US" dirty="0" smtClean="0"/>
              <a:t>Spearheaded by Aidan Cooney (JSI MS student)—Coverdell internship</a:t>
            </a:r>
          </a:p>
          <a:p>
            <a:endParaRPr lang="en-US" dirty="0"/>
          </a:p>
          <a:p>
            <a:r>
              <a:rPr lang="en-US" dirty="0" smtClean="0"/>
              <a:t>Supported by Sexual Violence Prevention</a:t>
            </a:r>
          </a:p>
        </p:txBody>
      </p:sp>
    </p:spTree>
    <p:extLst>
      <p:ext uri="{BB962C8B-B14F-4D97-AF65-F5344CB8AC3E}">
        <p14:creationId xmlns:p14="http://schemas.microsoft.com/office/powerpoint/2010/main" val="2565081159"/>
      </p:ext>
    </p:extLst>
  </p:cSld>
  <p:clrMapOvr>
    <a:masterClrMapping/>
  </p:clrMapOvr>
  <p:transition>
    <p:push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ASU Clothesline Project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32" y="1522412"/>
            <a:ext cx="8005335" cy="5335588"/>
          </a:xfrm>
        </p:spPr>
      </p:pic>
    </p:spTree>
    <p:extLst>
      <p:ext uri="{BB962C8B-B14F-4D97-AF65-F5344CB8AC3E}">
        <p14:creationId xmlns:p14="http://schemas.microsoft.com/office/powerpoint/2010/main" val="2143168117"/>
      </p:ext>
    </p:extLst>
  </p:cSld>
  <p:clrMapOvr>
    <a:masterClrMapping/>
  </p:clrMapOvr>
  <p:transition>
    <p:push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Digitization Process</a:t>
            </a:r>
            <a:endParaRPr lang="en-US" dirty="0"/>
          </a:p>
        </p:txBody>
      </p:sp>
      <p:pic>
        <p:nvPicPr>
          <p:cNvPr id="1028" name="Picture 4" descr="Image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73936"/>
            <a:ext cx="4334435" cy="433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08" y="1876186"/>
            <a:ext cx="4129934" cy="4129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0782368"/>
      </p:ext>
    </p:extLst>
  </p:cSld>
  <p:clrMapOvr>
    <a:masterClrMapping/>
  </p:clrMapOvr>
  <p:transition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do we mean by “domestic violence” and “sexual violence”?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775191"/>
            <a:ext cx="3338713" cy="2773949"/>
          </a:xfrm>
        </p:spPr>
        <p:txBody>
          <a:bodyPr>
            <a:normAutofit fontScale="85000" lnSpcReduction="10000"/>
          </a:bodyPr>
          <a:lstStyle/>
          <a:p>
            <a:r>
              <a:rPr lang="en-US" sz="2800" dirty="0"/>
              <a:t>Emotional &amp; verbal abuse</a:t>
            </a:r>
          </a:p>
          <a:p>
            <a:endParaRPr lang="en-US" sz="2800" dirty="0"/>
          </a:p>
          <a:p>
            <a:r>
              <a:rPr lang="en-US" sz="2800" dirty="0"/>
              <a:t>Threats</a:t>
            </a:r>
          </a:p>
          <a:p>
            <a:endParaRPr lang="en-US" sz="2800" dirty="0"/>
          </a:p>
          <a:p>
            <a:r>
              <a:rPr lang="en-US" sz="2800" dirty="0"/>
              <a:t>Stalking</a:t>
            </a:r>
          </a:p>
          <a:p>
            <a:endParaRPr lang="en-US" sz="2800" dirty="0"/>
          </a:p>
          <a:p>
            <a:r>
              <a:rPr lang="en-US" sz="2800" dirty="0">
                <a:solidFill>
                  <a:srgbClr val="FF0000"/>
                </a:solidFill>
              </a:rPr>
              <a:t>Technological abuse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64380" y="1775191"/>
            <a:ext cx="4526280" cy="2453909"/>
          </a:xfrm>
          <a:prstGeom prst="rect">
            <a:avLst/>
          </a:prstGeom>
        </p:spPr>
        <p:txBody>
          <a:bodyPr vert="horz" lIns="54864" tIns="91440" rtlCol="0">
            <a:normAutofit lnSpcReduction="10000"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2800" dirty="0"/>
              <a:t>Physical abuse</a:t>
            </a:r>
          </a:p>
          <a:p>
            <a:endParaRPr lang="en-US" sz="2800" dirty="0"/>
          </a:p>
          <a:p>
            <a:r>
              <a:rPr lang="en-US" sz="2800" dirty="0"/>
              <a:t>Coercion and Manipulation</a:t>
            </a:r>
          </a:p>
          <a:p>
            <a:endParaRPr lang="en-US" sz="2800" dirty="0"/>
          </a:p>
          <a:p>
            <a:r>
              <a:rPr lang="en-US" sz="2800" dirty="0"/>
              <a:t>Sexual coercion/abuse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03020" y="4549140"/>
            <a:ext cx="6568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8872" indent="0" algn="ctr" defTabSz="914400" fontAlgn="auto">
              <a:spcAft>
                <a:spcPts val="0"/>
              </a:spcAft>
              <a:buFont typeface="Wingdings 2"/>
              <a:buNone/>
            </a:pPr>
            <a:r>
              <a:rPr lang="en-US" sz="3600" dirty="0"/>
              <a:t>Stem from a need for </a:t>
            </a:r>
          </a:p>
          <a:p>
            <a:pPr marL="118872" indent="0" algn="ctr" defTabSz="914400" fontAlgn="auto">
              <a:spcAft>
                <a:spcPts val="0"/>
              </a:spcAft>
              <a:buFont typeface="Wingdings 2"/>
              <a:buNone/>
            </a:pPr>
            <a:r>
              <a:rPr lang="en-US" sz="3600" u="sng" dirty="0"/>
              <a:t>POWER and </a:t>
            </a:r>
            <a:r>
              <a:rPr lang="en-US" sz="3600" u="sng" dirty="0" smtClean="0"/>
              <a:t>CONTROL</a:t>
            </a:r>
            <a:endParaRPr lang="en-US" sz="3600" u="sng" dirty="0"/>
          </a:p>
        </p:txBody>
      </p:sp>
    </p:spTree>
    <p:extLst>
      <p:ext uri="{BB962C8B-B14F-4D97-AF65-F5344CB8AC3E}">
        <p14:creationId xmlns:p14="http://schemas.microsoft.com/office/powerpoint/2010/main" val="413230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69158"/>
            <a:ext cx="9001802" cy="5409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096001"/>
      </p:ext>
    </p:extLst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655910" y="155448"/>
            <a:ext cx="11473694" cy="644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901312"/>
      </p:ext>
    </p:extLst>
  </p:cSld>
  <p:clrMapOvr>
    <a:masterClrMapping/>
  </p:clrMapOvr>
  <p:transition>
    <p:push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Benefits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Access to wider audience, including online students and community</a:t>
            </a:r>
          </a:p>
          <a:p>
            <a:endParaRPr lang="en-US" dirty="0" smtClean="0"/>
          </a:p>
          <a:p>
            <a:r>
              <a:rPr lang="en-US" dirty="0" smtClean="0"/>
              <a:t>Give people tools to host own CLP event, connect with ASU event</a:t>
            </a:r>
          </a:p>
          <a:p>
            <a:endParaRPr lang="en-US" dirty="0" smtClean="0"/>
          </a:p>
          <a:p>
            <a:r>
              <a:rPr lang="en-US" dirty="0" smtClean="0"/>
              <a:t>Provide advocacy and information 24/7, year-round</a:t>
            </a:r>
          </a:p>
          <a:p>
            <a:endParaRPr lang="en-US" dirty="0"/>
          </a:p>
          <a:p>
            <a:r>
              <a:rPr lang="en-US" dirty="0" smtClean="0"/>
              <a:t>Link to online information, resources, apps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8637865"/>
      </p:ext>
    </p:extLst>
  </p:cSld>
  <p:clrMapOvr>
    <a:masterClrMapping/>
  </p:clrMapOvr>
  <p:transition>
    <p:push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52400"/>
            <a:ext cx="8305800" cy="6385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Straight Arrow Connector 3"/>
          <p:cNvCxnSpPr/>
          <p:nvPr/>
        </p:nvCxnSpPr>
        <p:spPr>
          <a:xfrm flipH="1" flipV="1">
            <a:off x="1937982" y="3480180"/>
            <a:ext cx="518615" cy="682387"/>
          </a:xfrm>
          <a:prstGeom prst="straightConnector1">
            <a:avLst/>
          </a:prstGeom>
          <a:ln w="155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866030" y="4053385"/>
            <a:ext cx="4189863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635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Note that they have a chat feature – you don’t have to call, you can chat online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1949670"/>
      </p:ext>
    </p:extLst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Apps you can use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>
                <a:hlinkClick r:id="rId2"/>
              </a:rPr>
              <a:t>https://www.myplanapp.org/home</a:t>
            </a:r>
          </a:p>
          <a:p>
            <a:endParaRPr lang="en-US" u="sng" dirty="0" smtClean="0">
              <a:hlinkClick r:id="rId2"/>
            </a:endParaRPr>
          </a:p>
          <a:p>
            <a:r>
              <a:rPr lang="en-US" u="sng" dirty="0" smtClean="0">
                <a:hlinkClick r:id="rId2"/>
              </a:rPr>
              <a:t>http</a:t>
            </a:r>
            <a:r>
              <a:rPr lang="en-US" u="sng" dirty="0">
                <a:hlinkClick r:id="rId2"/>
              </a:rPr>
              <a:t>://www.circleof6app.com</a:t>
            </a:r>
            <a:r>
              <a:rPr lang="en-US" u="sng" dirty="0" smtClean="0">
                <a:hlinkClick r:id="rId2"/>
              </a:rPr>
              <a:t>/</a:t>
            </a:r>
            <a:endParaRPr lang="en-US" u="sng" dirty="0" smtClean="0"/>
          </a:p>
          <a:p>
            <a:pPr marL="118872" indent="0">
              <a:buNone/>
            </a:pPr>
            <a:endParaRPr lang="en-US" dirty="0" smtClean="0"/>
          </a:p>
          <a:p>
            <a:r>
              <a:rPr lang="en-US" dirty="0">
                <a:hlinkClick r:id="rId3"/>
              </a:rPr>
              <a:t>http://www.loveisrespect.org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1321655"/>
      </p:ext>
    </p:extLst>
  </p:cSld>
  <p:clrMapOvr>
    <a:masterClrMapping/>
  </p:clrMapOvr>
  <p:transition>
    <p:push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400" b="1" dirty="0"/>
              <a:t>National Teen Dating Violence Helpline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>
                <a:hlinkClick r:id="rId2"/>
              </a:rPr>
              <a:t>www.loveisrespect.org</a:t>
            </a:r>
            <a:endParaRPr lang="en-US" sz="2400" b="1" dirty="0" smtClean="0"/>
          </a:p>
          <a:p>
            <a:endParaRPr lang="en-US" sz="2400" b="1" dirty="0"/>
          </a:p>
          <a:p>
            <a:r>
              <a:rPr lang="en-US" sz="2400" b="1" dirty="0" smtClean="0"/>
              <a:t>National Domestic Violence </a:t>
            </a:r>
            <a:r>
              <a:rPr lang="en-US" sz="2400" b="1" dirty="0"/>
              <a:t>Hotline </a:t>
            </a:r>
            <a:endParaRPr lang="en-US" sz="2400" dirty="0"/>
          </a:p>
          <a:p>
            <a:pPr marL="457200" lvl="1" indent="0">
              <a:buNone/>
            </a:pPr>
            <a:r>
              <a:rPr lang="en-US" sz="2400" dirty="0" smtClean="0"/>
              <a:t>	(</a:t>
            </a:r>
            <a:r>
              <a:rPr lang="en-US" sz="2400" dirty="0"/>
              <a:t>800) </a:t>
            </a:r>
            <a:r>
              <a:rPr lang="en-US" sz="2400" dirty="0" smtClean="0"/>
              <a:t>799-7233 </a:t>
            </a:r>
          </a:p>
          <a:p>
            <a:pPr marL="457200" lvl="1" indent="0">
              <a:buNone/>
            </a:pPr>
            <a:r>
              <a:rPr lang="en-US" sz="2400" dirty="0" smtClean="0"/>
              <a:t>	http</a:t>
            </a:r>
            <a:r>
              <a:rPr lang="en-US" sz="2400" dirty="0"/>
              <a:t>://www.thehotline.org/</a:t>
            </a:r>
          </a:p>
          <a:p>
            <a:endParaRPr lang="en-US" sz="2400" b="1" dirty="0" smtClean="0"/>
          </a:p>
          <a:p>
            <a:r>
              <a:rPr lang="en-US" sz="2400" b="1" dirty="0"/>
              <a:t>RAINN (Rape, Abuse, &amp; Incest National Network) </a:t>
            </a:r>
          </a:p>
          <a:p>
            <a:pPr marL="118872" indent="0">
              <a:buNone/>
            </a:pPr>
            <a:r>
              <a:rPr lang="en-US" sz="2400" dirty="0"/>
              <a:t>	http://www.rainn.org/</a:t>
            </a:r>
          </a:p>
          <a:p>
            <a:endParaRPr lang="en-US" sz="2400" b="1" dirty="0" smtClean="0"/>
          </a:p>
          <a:p>
            <a:r>
              <a:rPr lang="en-US" sz="2400" b="1" dirty="0" smtClean="0"/>
              <a:t>GLBTQ </a:t>
            </a:r>
            <a:r>
              <a:rPr lang="en-US" sz="2400" b="1" dirty="0"/>
              <a:t>Domestic Violence Project  </a:t>
            </a:r>
            <a:r>
              <a:rPr lang="en-US" sz="2400" b="1" dirty="0" smtClean="0"/>
              <a:t>	</a:t>
            </a:r>
            <a:r>
              <a:rPr lang="en-US" sz="2400" dirty="0" smtClean="0"/>
              <a:t>http</a:t>
            </a:r>
            <a:r>
              <a:rPr lang="en-US" sz="2400" dirty="0"/>
              <a:t>://www.glbtqdvp.org/</a:t>
            </a:r>
          </a:p>
          <a:p>
            <a:endParaRPr lang="en-US" sz="2400" b="1" dirty="0" smtClean="0"/>
          </a:p>
          <a:p>
            <a:r>
              <a:rPr lang="en-US" sz="2400" b="1" dirty="0" smtClean="0"/>
              <a:t>National </a:t>
            </a:r>
            <a:r>
              <a:rPr lang="en-US" sz="2400" b="1" dirty="0"/>
              <a:t>Sexual Assault Hotline </a:t>
            </a:r>
            <a:endParaRPr lang="en-US" sz="2400" b="1" dirty="0" smtClean="0"/>
          </a:p>
          <a:p>
            <a:pPr marL="118872" indent="0">
              <a:buNone/>
            </a:pPr>
            <a:r>
              <a:rPr lang="en-US" sz="2400" dirty="0" smtClean="0"/>
              <a:t>	 </a:t>
            </a:r>
            <a:r>
              <a:rPr lang="en-US" sz="2400" dirty="0"/>
              <a:t>(800) 656-HOPE </a:t>
            </a:r>
          </a:p>
          <a:p>
            <a:endParaRPr lang="en-US" sz="2400" b="1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916299"/>
      </p:ext>
    </p:extLst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Providing real-time specialized resources </a:t>
            </a:r>
          </a:p>
          <a:p>
            <a:pPr lvl="1"/>
            <a:r>
              <a:rPr lang="en-US" dirty="0" smtClean="0"/>
              <a:t>Limitations of geographic resources versus online event</a:t>
            </a:r>
          </a:p>
          <a:p>
            <a:endParaRPr lang="en-US" dirty="0" smtClean="0"/>
          </a:p>
          <a:p>
            <a:r>
              <a:rPr lang="en-US" dirty="0" smtClean="0"/>
              <a:t>Conveying sheer scope, magnitude of event</a:t>
            </a:r>
          </a:p>
          <a:p>
            <a:endParaRPr lang="en-US" dirty="0"/>
          </a:p>
          <a:p>
            <a:r>
              <a:rPr lang="en-US" dirty="0" smtClean="0"/>
              <a:t>Monitoring of submissions, activity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367764"/>
      </p:ext>
    </p:extLst>
  </p:cSld>
  <p:clrMapOvr>
    <a:masterClrMapping/>
  </p:clrMapOvr>
  <p:transition>
    <p:push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Questions about how to get involved?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" y="1775191"/>
            <a:ext cx="8968740" cy="462560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Dr.  Alesha Durfee</a:t>
            </a:r>
          </a:p>
          <a:p>
            <a:pPr>
              <a:buNone/>
            </a:pPr>
            <a:r>
              <a:rPr lang="en-US" dirty="0" smtClean="0"/>
              <a:t>Arizona State University</a:t>
            </a:r>
          </a:p>
          <a:p>
            <a:pPr>
              <a:buNone/>
            </a:pPr>
            <a:r>
              <a:rPr lang="en-US" dirty="0" smtClean="0">
                <a:hlinkClick r:id="rId2"/>
              </a:rPr>
              <a:t>Alesha.Durfee@asu.edu</a:t>
            </a:r>
            <a:endParaRPr lang="en-US" dirty="0" smtClean="0"/>
          </a:p>
          <a:p>
            <a:pPr>
              <a:buNone/>
            </a:pPr>
            <a:endParaRPr lang="en-US" dirty="0"/>
          </a:p>
          <a:p>
            <a:pPr marL="118872" indent="0">
              <a:buNone/>
            </a:pPr>
            <a:r>
              <a:rPr lang="en-US" dirty="0">
                <a:hlinkClick r:id="rId3" tooltip="https://sst.clas.asu.edu/clothesline-project&#10;Ctrl+Click to follow link"/>
              </a:rPr>
              <a:t>https://sst.clas.asu.edu/clothesline-project</a:t>
            </a:r>
            <a:endParaRPr lang="en-US" dirty="0"/>
          </a:p>
          <a:p>
            <a:endParaRPr lang="en-US" dirty="0"/>
          </a:p>
          <a:p>
            <a:pPr marL="118872" indent="0">
              <a:buNone/>
            </a:pPr>
            <a:r>
              <a:rPr lang="en-US" dirty="0">
                <a:hlinkClick r:id="rId4" tooltip="https://www.facebook.com/asuclotheslineproject&#10;Ctrl+Click to follow link"/>
              </a:rPr>
              <a:t>https://www.facebook.com/asuclotheslineproject</a:t>
            </a:r>
            <a:endParaRPr lang="en-US" dirty="0"/>
          </a:p>
          <a:p>
            <a:pPr marL="118872" indent="0">
              <a:buNone/>
            </a:pPr>
            <a:endParaRPr lang="en-US" dirty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53342593"/>
      </p:ext>
    </p:extLst>
  </p:cSld>
  <p:clrMapOvr>
    <a:masterClrMapping/>
  </p:clrMapOvr>
  <p:transition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Prevalence of IPV in the United States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700" dirty="0"/>
              <a:t>More than 12 million men and women in the U.S. experience some form of IPV each year</a:t>
            </a:r>
          </a:p>
          <a:p>
            <a:pPr>
              <a:lnSpc>
                <a:spcPct val="90000"/>
              </a:lnSpc>
              <a:buNone/>
            </a:pPr>
            <a:r>
              <a:rPr lang="en-US" sz="2700" dirty="0"/>
              <a:t> </a:t>
            </a:r>
          </a:p>
          <a:p>
            <a:pPr>
              <a:lnSpc>
                <a:spcPct val="90000"/>
              </a:lnSpc>
            </a:pPr>
            <a:r>
              <a:rPr lang="en-US" sz="2700" dirty="0">
                <a:solidFill>
                  <a:srgbClr val="C00000"/>
                </a:solidFill>
              </a:rPr>
              <a:t>33% of U.S. women </a:t>
            </a:r>
            <a:r>
              <a:rPr lang="en-US" sz="2700" dirty="0"/>
              <a:t>will be abused by an intimate partner during their lifetime</a:t>
            </a:r>
          </a:p>
          <a:p>
            <a:pPr>
              <a:lnSpc>
                <a:spcPct val="90000"/>
              </a:lnSpc>
            </a:pPr>
            <a:endParaRPr lang="en-US" sz="2700" dirty="0"/>
          </a:p>
          <a:p>
            <a:pPr>
              <a:lnSpc>
                <a:spcPct val="90000"/>
              </a:lnSpc>
            </a:pPr>
            <a:r>
              <a:rPr lang="en-US" sz="2700" dirty="0">
                <a:solidFill>
                  <a:srgbClr val="C00000"/>
                </a:solidFill>
              </a:rPr>
              <a:t>29% of U.S. men </a:t>
            </a:r>
            <a:r>
              <a:rPr lang="en-US" sz="2700" dirty="0"/>
              <a:t>will be abused by an intimate partner during their lifetime</a:t>
            </a:r>
          </a:p>
          <a:p>
            <a:pPr>
              <a:lnSpc>
                <a:spcPct val="90000"/>
              </a:lnSpc>
            </a:pPr>
            <a:endParaRPr lang="en-US" sz="2700" dirty="0"/>
          </a:p>
          <a:p>
            <a:pPr>
              <a:lnSpc>
                <a:spcPct val="90000"/>
              </a:lnSpc>
            </a:pPr>
            <a:r>
              <a:rPr lang="en-US" sz="2700" dirty="0"/>
              <a:t>Most </a:t>
            </a:r>
            <a:r>
              <a:rPr lang="en-US" sz="2700" dirty="0">
                <a:solidFill>
                  <a:srgbClr val="C00000"/>
                </a:solidFill>
              </a:rPr>
              <a:t>women</a:t>
            </a:r>
            <a:r>
              <a:rPr lang="en-US" sz="2700" dirty="0"/>
              <a:t> experience </a:t>
            </a:r>
            <a:r>
              <a:rPr lang="en-US" sz="2700" dirty="0">
                <a:solidFill>
                  <a:srgbClr val="C00000"/>
                </a:solidFill>
              </a:rPr>
              <a:t>multiple forms </a:t>
            </a:r>
            <a:r>
              <a:rPr lang="en-US" sz="2700" dirty="0"/>
              <a:t>of IPV, while most </a:t>
            </a:r>
            <a:r>
              <a:rPr lang="en-US" sz="2700" dirty="0">
                <a:solidFill>
                  <a:srgbClr val="C00000"/>
                </a:solidFill>
              </a:rPr>
              <a:t>men</a:t>
            </a:r>
            <a:r>
              <a:rPr lang="en-US" sz="2700" dirty="0"/>
              <a:t> experience only </a:t>
            </a:r>
            <a:r>
              <a:rPr lang="en-US" sz="2700" dirty="0">
                <a:solidFill>
                  <a:srgbClr val="C00000"/>
                </a:solidFill>
              </a:rPr>
              <a:t>physical</a:t>
            </a:r>
            <a:r>
              <a:rPr lang="en-US" sz="2700" dirty="0"/>
              <a:t> violence</a:t>
            </a:r>
          </a:p>
          <a:p>
            <a:pPr>
              <a:lnSpc>
                <a:spcPct val="90000"/>
              </a:lnSpc>
            </a:pP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1985213801"/>
      </p:ext>
    </p:extLst>
  </p:cSld>
  <p:clrMapOvr>
    <a:masterClrMapping/>
  </p:clrMapOvr>
  <p:transition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Prevalence of IPV on college campuses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21% of college students </a:t>
            </a:r>
            <a:r>
              <a:rPr lang="en-US" dirty="0"/>
              <a:t>report having experienced dating violence by a </a:t>
            </a:r>
            <a:r>
              <a:rPr lang="en-US" dirty="0">
                <a:solidFill>
                  <a:srgbClr val="C00000"/>
                </a:solidFill>
              </a:rPr>
              <a:t>current partner</a:t>
            </a:r>
            <a:r>
              <a:rPr lang="en-US" dirty="0"/>
              <a:t>.  </a:t>
            </a:r>
          </a:p>
          <a:p>
            <a:endParaRPr lang="en-US" dirty="0"/>
          </a:p>
          <a:p>
            <a:r>
              <a:rPr lang="en-US" dirty="0">
                <a:solidFill>
                  <a:srgbClr val="C00000"/>
                </a:solidFill>
              </a:rPr>
              <a:t>32% </a:t>
            </a:r>
            <a:r>
              <a:rPr lang="en-US" dirty="0"/>
              <a:t>experienced dating violence by a </a:t>
            </a:r>
            <a:r>
              <a:rPr lang="en-US" dirty="0">
                <a:solidFill>
                  <a:srgbClr val="C00000"/>
                </a:solidFill>
              </a:rPr>
              <a:t>previous partner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Over </a:t>
            </a:r>
            <a:r>
              <a:rPr lang="en-US" dirty="0">
                <a:solidFill>
                  <a:srgbClr val="C00000"/>
                </a:solidFill>
              </a:rPr>
              <a:t>13% </a:t>
            </a:r>
            <a:r>
              <a:rPr lang="en-US" dirty="0"/>
              <a:t>of college women report they have been </a:t>
            </a:r>
            <a:r>
              <a:rPr lang="en-US" dirty="0">
                <a:solidFill>
                  <a:srgbClr val="C00000"/>
                </a:solidFill>
              </a:rPr>
              <a:t>stalked</a:t>
            </a:r>
            <a:r>
              <a:rPr lang="en-US" dirty="0"/>
              <a:t>.  Of these, </a:t>
            </a:r>
            <a:r>
              <a:rPr lang="en-US" dirty="0">
                <a:solidFill>
                  <a:srgbClr val="C00000"/>
                </a:solidFill>
              </a:rPr>
              <a:t>42% </a:t>
            </a:r>
            <a:r>
              <a:rPr lang="en-US" dirty="0"/>
              <a:t>were stalked by a </a:t>
            </a:r>
            <a:r>
              <a:rPr lang="en-US" dirty="0">
                <a:solidFill>
                  <a:srgbClr val="C00000"/>
                </a:solidFill>
              </a:rPr>
              <a:t>boyfriend or ex-boyfriend</a:t>
            </a:r>
            <a:r>
              <a:rPr lang="en-US" dirty="0"/>
              <a:t>.</a:t>
            </a:r>
          </a:p>
          <a:p>
            <a:endParaRPr lang="en-US" dirty="0"/>
          </a:p>
          <a:p>
            <a:pPr marL="89154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351878"/>
      </p:ext>
    </p:extLst>
  </p:cSld>
  <p:clrMapOvr>
    <a:masterClrMapping/>
  </p:clrMapOvr>
  <p:transition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talk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775191"/>
            <a:ext cx="8563855" cy="4625609"/>
          </a:xfrm>
        </p:spPr>
        <p:txBody>
          <a:bodyPr/>
          <a:lstStyle/>
          <a:p>
            <a:r>
              <a:rPr lang="en-US" dirty="0" smtClean="0"/>
              <a:t>What do we mean by domestic, sexual, and dating violence?</a:t>
            </a:r>
          </a:p>
          <a:p>
            <a:endParaRPr lang="en-US" dirty="0" smtClean="0"/>
          </a:p>
          <a:p>
            <a:r>
              <a:rPr lang="en-US" dirty="0" smtClean="0"/>
              <a:t>What should I do when someone discloses?</a:t>
            </a:r>
          </a:p>
          <a:p>
            <a:endParaRPr lang="en-US" dirty="0" smtClean="0"/>
          </a:p>
          <a:p>
            <a:r>
              <a:rPr lang="en-US" dirty="0" smtClean="0"/>
              <a:t>What’s the ASU Clothesline Project?</a:t>
            </a:r>
          </a:p>
          <a:p>
            <a:endParaRPr lang="en-US" dirty="0" smtClean="0"/>
          </a:p>
          <a:p>
            <a:r>
              <a:rPr lang="en-US" dirty="0" smtClean="0"/>
              <a:t>How can I leverage my IT skills for outreach, education, and intervention efforts?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1196693"/>
      </p:ext>
    </p:extLst>
  </p:cSld>
  <p:clrMapOvr>
    <a:masterClrMapping/>
  </p:clrMapOvr>
  <p:transition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Healthy Relationships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They’re important! </a:t>
            </a:r>
          </a:p>
          <a:p>
            <a:r>
              <a:rPr lang="en-US" dirty="0" smtClean="0"/>
              <a:t>What makes a healthy relationship?</a:t>
            </a:r>
          </a:p>
          <a:p>
            <a:endParaRPr lang="en-US" dirty="0"/>
          </a:p>
          <a:p>
            <a:r>
              <a:rPr lang="en-US" dirty="0" smtClean="0"/>
              <a:t>SPEAK UP!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Respect your partner</a:t>
            </a:r>
          </a:p>
          <a:p>
            <a:r>
              <a:rPr lang="en-US" dirty="0" smtClean="0"/>
              <a:t>Compromise</a:t>
            </a:r>
          </a:p>
          <a:p>
            <a:r>
              <a:rPr lang="en-US" dirty="0" smtClean="0"/>
              <a:t>Be supportive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Respect each other’s privacy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35967"/>
      </p:ext>
    </p:extLst>
  </p:cSld>
  <p:clrMapOvr>
    <a:masterClrMapping/>
  </p:clrMapOvr>
  <p:transition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to do if a friend is abused: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LISTEN</a:t>
            </a:r>
          </a:p>
          <a:p>
            <a:endParaRPr lang="en-US" dirty="0" smtClean="0"/>
          </a:p>
          <a:p>
            <a:r>
              <a:rPr lang="en-US" dirty="0" smtClean="0"/>
              <a:t>Issues </a:t>
            </a:r>
            <a:r>
              <a:rPr lang="en-US" dirty="0"/>
              <a:t>of power/control – respect autonomy</a:t>
            </a:r>
          </a:p>
          <a:p>
            <a:pPr lvl="1"/>
            <a:r>
              <a:rPr lang="en-US" dirty="0"/>
              <a:t>What are your friend’s priorities? </a:t>
            </a:r>
          </a:p>
          <a:p>
            <a:endParaRPr lang="en-US" dirty="0" smtClean="0"/>
          </a:p>
          <a:p>
            <a:r>
              <a:rPr lang="en-US" dirty="0" smtClean="0"/>
              <a:t>Believe </a:t>
            </a:r>
            <a:r>
              <a:rPr lang="en-US" dirty="0"/>
              <a:t>and validate</a:t>
            </a:r>
          </a:p>
          <a:p>
            <a:pPr marL="118872" indent="0">
              <a:buNone/>
            </a:pPr>
            <a:endParaRPr lang="en-US" dirty="0" smtClean="0"/>
          </a:p>
          <a:p>
            <a:r>
              <a:rPr lang="en-US" dirty="0" smtClean="0"/>
              <a:t>Respect </a:t>
            </a:r>
            <a:r>
              <a:rPr lang="en-US" dirty="0"/>
              <a:t>privacy – keep </a:t>
            </a:r>
            <a:r>
              <a:rPr lang="en-US" dirty="0" smtClean="0"/>
              <a:t>confidential</a:t>
            </a:r>
          </a:p>
          <a:p>
            <a:endParaRPr lang="en-US" dirty="0"/>
          </a:p>
          <a:p>
            <a:r>
              <a:rPr lang="en-US" dirty="0" smtClean="0"/>
              <a:t>REACH OUT FOR HELP!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395519"/>
      </p:ext>
    </p:extLst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Make a statement: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I’m glad you told me.</a:t>
            </a:r>
          </a:p>
          <a:p>
            <a:r>
              <a:rPr lang="en-US" dirty="0"/>
              <a:t>I believe you.</a:t>
            </a:r>
          </a:p>
          <a:p>
            <a:r>
              <a:rPr lang="en-US" dirty="0"/>
              <a:t>I’m sorry you had to go through that.</a:t>
            </a:r>
          </a:p>
          <a:p>
            <a:r>
              <a:rPr lang="en-US" dirty="0"/>
              <a:t>It’s not your fault.</a:t>
            </a:r>
          </a:p>
          <a:p>
            <a:r>
              <a:rPr lang="en-US" dirty="0"/>
              <a:t>No one deserves to be abused.</a:t>
            </a:r>
          </a:p>
          <a:p>
            <a:r>
              <a:rPr lang="en-US" dirty="0"/>
              <a:t>You are not alone.</a:t>
            </a:r>
          </a:p>
          <a:p>
            <a:r>
              <a:rPr lang="en-US" dirty="0"/>
              <a:t>I want you </a:t>
            </a:r>
            <a:r>
              <a:rPr lang="en-US" dirty="0" smtClean="0"/>
              <a:t>to </a:t>
            </a:r>
            <a:r>
              <a:rPr lang="en-US" dirty="0"/>
              <a:t>be safe.</a:t>
            </a:r>
          </a:p>
          <a:p>
            <a:r>
              <a:rPr lang="en-US" dirty="0"/>
              <a:t>I want to help. Let’s work together to find resources for you.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9727958"/>
      </p:ext>
    </p:extLst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Clothesline Project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7500" lnSpcReduction="20000"/>
          </a:bodyPr>
          <a:lstStyle/>
          <a:p>
            <a:pPr marL="118872" indent="0">
              <a:buNone/>
            </a:pPr>
            <a:r>
              <a:rPr lang="en-US" sz="5100" dirty="0"/>
              <a:t>The Clothesline </a:t>
            </a:r>
            <a:r>
              <a:rPr lang="en-US" sz="5100" dirty="0" smtClean="0"/>
              <a:t>Project is a </a:t>
            </a:r>
            <a:r>
              <a:rPr lang="en-US" sz="5100" dirty="0">
                <a:solidFill>
                  <a:srgbClr val="990000"/>
                </a:solidFill>
              </a:rPr>
              <a:t>visual display of shirts </a:t>
            </a:r>
            <a:endParaRPr lang="en-US" sz="5100" dirty="0" smtClean="0">
              <a:solidFill>
                <a:srgbClr val="990000"/>
              </a:solidFill>
            </a:endParaRPr>
          </a:p>
          <a:p>
            <a:pPr marL="118872" indent="0">
              <a:buNone/>
            </a:pPr>
            <a:endParaRPr lang="en-US" sz="5100" dirty="0">
              <a:solidFill>
                <a:srgbClr val="990000"/>
              </a:solidFill>
            </a:endParaRPr>
          </a:p>
          <a:p>
            <a:pPr marL="118872" indent="0">
              <a:buNone/>
            </a:pPr>
            <a:r>
              <a:rPr lang="en-US" sz="5100" dirty="0" smtClean="0"/>
              <a:t>with graphic messages </a:t>
            </a:r>
            <a:r>
              <a:rPr lang="en-US" sz="5100" dirty="0"/>
              <a:t>and illustrations </a:t>
            </a:r>
            <a:endParaRPr lang="en-US" sz="5100" dirty="0" smtClean="0"/>
          </a:p>
          <a:p>
            <a:pPr marL="118872" indent="0">
              <a:buNone/>
            </a:pPr>
            <a:endParaRPr lang="en-US" sz="5100" dirty="0" smtClean="0"/>
          </a:p>
          <a:p>
            <a:pPr marL="118872" indent="0">
              <a:buNone/>
            </a:pPr>
            <a:r>
              <a:rPr lang="en-US" sz="5100" dirty="0" smtClean="0"/>
              <a:t>designed by survivors of </a:t>
            </a:r>
            <a:r>
              <a:rPr lang="en-US" sz="5100" dirty="0"/>
              <a:t>and individuals </a:t>
            </a:r>
            <a:r>
              <a:rPr lang="en-US" sz="5100" dirty="0">
                <a:solidFill>
                  <a:srgbClr val="990000"/>
                </a:solidFill>
              </a:rPr>
              <a:t>impacted </a:t>
            </a:r>
            <a:r>
              <a:rPr lang="en-US" sz="5100" dirty="0" smtClean="0">
                <a:solidFill>
                  <a:srgbClr val="990000"/>
                </a:solidFill>
              </a:rPr>
              <a:t>by domestic, sexual, and dating </a:t>
            </a:r>
            <a:r>
              <a:rPr lang="en-US" sz="5100" dirty="0">
                <a:solidFill>
                  <a:srgbClr val="990000"/>
                </a:solidFill>
              </a:rPr>
              <a:t>violence</a:t>
            </a:r>
            <a:r>
              <a:rPr lang="en-US" sz="5100" dirty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1397816"/>
      </p:ext>
    </p:extLst>
  </p:cSld>
  <p:clrMapOvr>
    <a:masterClrMapping/>
  </p:clrMapOvr>
  <p:transition>
    <p:push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2498</TotalTime>
  <Words>561</Words>
  <Application>Microsoft Office PowerPoint</Application>
  <PresentationFormat>On-screen Show (4:3)</PresentationFormat>
  <Paragraphs>146</Paragraphs>
  <Slides>27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MS PGothic</vt:lpstr>
      <vt:lpstr>Arial</vt:lpstr>
      <vt:lpstr>Calibri</vt:lpstr>
      <vt:lpstr>Corbel</vt:lpstr>
      <vt:lpstr>Wingdings</vt:lpstr>
      <vt:lpstr>Wingdings 2</vt:lpstr>
      <vt:lpstr>Wingdings 3</vt:lpstr>
      <vt:lpstr>Module</vt:lpstr>
      <vt:lpstr>PowerPoint Presentation</vt:lpstr>
      <vt:lpstr>What do we mean by “domestic violence” and “sexual violence”?</vt:lpstr>
      <vt:lpstr>Prevalence of IPV in the United States</vt:lpstr>
      <vt:lpstr>Prevalence of IPV on college campuses</vt:lpstr>
      <vt:lpstr>Today’s talk</vt:lpstr>
      <vt:lpstr>Healthy Relationships</vt:lpstr>
      <vt:lpstr>What to do if a friend is abused:</vt:lpstr>
      <vt:lpstr>Make a statement:</vt:lpstr>
      <vt:lpstr>The Clothesline Project</vt:lpstr>
      <vt:lpstr>The Clothesline Project</vt:lpstr>
      <vt:lpstr>ASU Clothesline Project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Online Outreach</vt:lpstr>
      <vt:lpstr>ASU Clothesline Project</vt:lpstr>
      <vt:lpstr>Digitization Process</vt:lpstr>
      <vt:lpstr>PowerPoint Presentation</vt:lpstr>
      <vt:lpstr>PowerPoint Presentation</vt:lpstr>
      <vt:lpstr>Benefits</vt:lpstr>
      <vt:lpstr>PowerPoint Presentation</vt:lpstr>
      <vt:lpstr>Other Apps you can use</vt:lpstr>
      <vt:lpstr>Resources</vt:lpstr>
      <vt:lpstr>Challenges</vt:lpstr>
      <vt:lpstr>Questions about how to get involved?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Audrey</dc:creator>
  <cp:lastModifiedBy>Alesha Durfee</cp:lastModifiedBy>
  <cp:revision>290</cp:revision>
  <cp:lastPrinted>2016-09-29T21:20:00Z</cp:lastPrinted>
  <dcterms:created xsi:type="dcterms:W3CDTF">2011-07-19T18:53:07Z</dcterms:created>
  <dcterms:modified xsi:type="dcterms:W3CDTF">2019-05-23T15:04:26Z</dcterms:modified>
</cp:coreProperties>
</file>