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370" r:id="rId2"/>
    <p:sldId id="381" r:id="rId3"/>
    <p:sldId id="384" r:id="rId4"/>
    <p:sldId id="386" r:id="rId5"/>
    <p:sldId id="406" r:id="rId6"/>
    <p:sldId id="407" r:id="rId7"/>
    <p:sldId id="405" r:id="rId8"/>
    <p:sldId id="402" r:id="rId9"/>
    <p:sldId id="387" r:id="rId10"/>
    <p:sldId id="391" r:id="rId11"/>
    <p:sldId id="389" r:id="rId12"/>
    <p:sldId id="393" r:id="rId13"/>
    <p:sldId id="388" r:id="rId14"/>
    <p:sldId id="403" r:id="rId15"/>
    <p:sldId id="390" r:id="rId16"/>
    <p:sldId id="392" r:id="rId17"/>
    <p:sldId id="394" r:id="rId18"/>
    <p:sldId id="400" r:id="rId19"/>
    <p:sldId id="395" r:id="rId20"/>
    <p:sldId id="396" r:id="rId21"/>
  </p:sldIdLst>
  <p:sldSz cx="9144000" cy="5143500" type="screen16x9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68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2070" y="5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230" cy="463064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282" y="0"/>
            <a:ext cx="3011229" cy="463064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27A58362-CC98-478A-BA61-3EC004F5F5E1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012"/>
            <a:ext cx="3011230" cy="463064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282" y="8773012"/>
            <a:ext cx="3011229" cy="463064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E8D0942F-17A8-4F3D-A1FE-B9E751C7C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58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F398AE5B-E63D-4C9F-BC92-F47FB0A59546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3738"/>
            <a:ext cx="61531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3895CB20-B44A-4D43-A8BB-3B2789DC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83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5CB20-B44A-4D43-A8BB-3B2789DC83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20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5CB20-B44A-4D43-A8BB-3B2789DC83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28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5CB20-B44A-4D43-A8BB-3B2789DC83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93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5CB20-B44A-4D43-A8BB-3B2789DC83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252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5CB20-B44A-4D43-A8BB-3B2789DC83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930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5CB20-B44A-4D43-A8BB-3B2789DC83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792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5CB20-B44A-4D43-A8BB-3B2789DC83E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609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5CB20-B44A-4D43-A8BB-3B2789DC83E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984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5CB20-B44A-4D43-A8BB-3B2789DC83E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531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5CB20-B44A-4D43-A8BB-3B2789DC83E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618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5CB20-B44A-4D43-A8BB-3B2789DC83E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16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5CB20-B44A-4D43-A8BB-3B2789DC83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608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5CB20-B44A-4D43-A8BB-3B2789DC83E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96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5CB20-B44A-4D43-A8BB-3B2789DC83EB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437" y="5227637"/>
            <a:ext cx="4800600" cy="1066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65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5CB20-B44A-4D43-A8BB-3B2789DC83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71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5CB20-B44A-4D43-A8BB-3B2789DC83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94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5CB20-B44A-4D43-A8BB-3B2789DC83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89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5CB20-B44A-4D43-A8BB-3B2789DC83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98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5CB20-B44A-4D43-A8BB-3B2789DC83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11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5CB20-B44A-4D43-A8BB-3B2789DC83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91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86"/>
            <a:ext cx="7772400" cy="1102519"/>
          </a:xfrm>
        </p:spPr>
        <p:txBody>
          <a:bodyPr>
            <a:normAutofit/>
          </a:bodyPr>
          <a:lstStyle>
            <a:lvl1pPr>
              <a:defRPr sz="2667">
                <a:solidFill>
                  <a:srgbClr val="9C0002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l">
              <a:buNone/>
              <a:defRPr sz="1833">
                <a:solidFill>
                  <a:schemeClr val="tx1"/>
                </a:solidFill>
                <a:latin typeface="Arial"/>
                <a:cs typeface="Arial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564195" y="47370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927C9FAB-4882-4978-817C-6137EFB6C8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3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564195" y="47370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927C9FAB-4882-4978-817C-6137EFB6C8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86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6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6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4767266"/>
            <a:ext cx="2133600" cy="273844"/>
          </a:xfrm>
          <a:prstGeom prst="rect">
            <a:avLst/>
          </a:prstGeom>
        </p:spPr>
        <p:txBody>
          <a:bodyPr/>
          <a:lstStyle/>
          <a:p>
            <a:fld id="{927C9FAB-4882-4978-817C-6137EFB6C8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802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s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082" y="720329"/>
            <a:ext cx="8028719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7360" y="1200152"/>
            <a:ext cx="8029438" cy="3394472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667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333">
                <a:solidFill>
                  <a:schemeClr val="tx1"/>
                </a:solidFill>
              </a:defRPr>
            </a:lvl4pPr>
            <a:lvl5pPr>
              <a:defRPr sz="1333">
                <a:solidFill>
                  <a:schemeClr val="tx1"/>
                </a:solidFill>
              </a:defRPr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 descr="slides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24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s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084" y="720330"/>
            <a:ext cx="8028719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7360" y="1200153"/>
            <a:ext cx="8029438" cy="3394472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667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333">
                <a:solidFill>
                  <a:schemeClr val="tx1"/>
                </a:solidFill>
              </a:defRPr>
            </a:lvl4pPr>
            <a:lvl5pPr>
              <a:defRPr sz="1333">
                <a:solidFill>
                  <a:schemeClr val="tx1"/>
                </a:solidFill>
              </a:defRPr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5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s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107" y="720354"/>
            <a:ext cx="8028719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7360" y="1200155"/>
            <a:ext cx="8029438" cy="3394472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667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333">
                <a:solidFill>
                  <a:schemeClr val="tx1"/>
                </a:solidFill>
              </a:defRPr>
            </a:lvl4pPr>
            <a:lvl5pPr>
              <a:defRPr sz="1333">
                <a:solidFill>
                  <a:schemeClr val="tx1"/>
                </a:solidFill>
              </a:defRPr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8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s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107" y="720354"/>
            <a:ext cx="8028719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7360" y="1200155"/>
            <a:ext cx="8029438" cy="3394472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667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333">
                <a:solidFill>
                  <a:schemeClr val="tx1"/>
                </a:solidFill>
              </a:defRPr>
            </a:lvl4pPr>
            <a:lvl5pPr>
              <a:defRPr sz="1333">
                <a:solidFill>
                  <a:schemeClr val="tx1"/>
                </a:solidFill>
              </a:defRPr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9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s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098" y="720329"/>
            <a:ext cx="8028719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7360" y="1200155"/>
            <a:ext cx="8029438" cy="3394472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667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333">
                <a:solidFill>
                  <a:schemeClr val="tx1"/>
                </a:solidFill>
              </a:defRPr>
            </a:lvl4pPr>
            <a:lvl5pPr>
              <a:defRPr sz="1333">
                <a:solidFill>
                  <a:schemeClr val="tx1"/>
                </a:solidFill>
              </a:defRPr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4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667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564195" y="47370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927C9FAB-4882-4978-817C-6137EFB6C8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58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221"/>
            <a:ext cx="7772400" cy="1021557"/>
          </a:xfrm>
        </p:spPr>
        <p:txBody>
          <a:bodyPr anchor="t">
            <a:normAutofit/>
          </a:bodyPr>
          <a:lstStyle>
            <a:lvl1pPr algn="l">
              <a:defRPr sz="2333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564195" y="47370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927C9FAB-4882-4978-817C-6137EFB6C8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92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1500"/>
            </a:lvl1pPr>
            <a:lvl2pPr>
              <a:defRPr sz="1333"/>
            </a:lvl2pPr>
            <a:lvl3pPr>
              <a:defRPr sz="1167"/>
            </a:lvl3pPr>
            <a:lvl4pPr>
              <a:defRPr sz="1167"/>
            </a:lvl4pPr>
            <a:lvl5pPr>
              <a:defRPr sz="1167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1500"/>
            </a:lvl1pPr>
            <a:lvl2pPr>
              <a:defRPr sz="1333"/>
            </a:lvl2pPr>
            <a:lvl3pPr>
              <a:defRPr sz="1167"/>
            </a:lvl3pPr>
            <a:lvl4pPr>
              <a:defRPr sz="1167"/>
            </a:lvl4pPr>
            <a:lvl5pPr>
              <a:defRPr sz="1167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564195" y="47370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927C9FAB-4882-4978-817C-6137EFB6C8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75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7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66" y="1151337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66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64195" y="47370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927C9FAB-4882-4978-817C-6137EFB6C8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69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564195" y="47370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927C9FAB-4882-4978-817C-6137EFB6C8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46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564195" y="47370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927C9FAB-4882-4978-817C-6137EFB6C8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34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04789"/>
            <a:ext cx="3008313" cy="871538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167"/>
            </a:lvl3pPr>
            <a:lvl4pPr>
              <a:defRPr sz="1167"/>
            </a:lvl4pPr>
            <a:lvl5pPr>
              <a:defRPr sz="11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076328"/>
            <a:ext cx="3008313" cy="3518297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564195" y="47370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927C9FAB-4882-4978-817C-6137EFB6C8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69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646"/>
            <a:ext cx="5486400" cy="425055"/>
          </a:xfrm>
        </p:spPr>
        <p:txBody>
          <a:bodyPr anchor="b">
            <a:normAutofit/>
          </a:bodyPr>
          <a:lstStyle>
            <a:lvl1pPr algn="l">
              <a:defRPr sz="1333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6738"/>
            <a:ext cx="5486400" cy="603647"/>
          </a:xfrm>
        </p:spPr>
        <p:txBody>
          <a:bodyPr>
            <a:normAutofit/>
          </a:bodyPr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564195" y="47370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927C9FAB-4882-4978-817C-6137EFB6C8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1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564195" y="4737078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defTabSz="457200"/>
            <a:fld id="{D459E2F3-378C-8A46-A9CA-77DB4638B71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9" name="Picture 8" descr="logo_mg [Converted].pn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1328" y="4781056"/>
            <a:ext cx="495849" cy="18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17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380985" rtl="0" eaLnBrk="1" latinLnBrk="0" hangingPunct="1">
        <a:spcBef>
          <a:spcPct val="0"/>
        </a:spcBef>
        <a:buNone/>
        <a:defRPr sz="2167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80985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380985" rtl="0" eaLnBrk="1" latinLnBrk="0" hangingPunct="1">
        <a:spcBef>
          <a:spcPct val="20000"/>
        </a:spcBef>
        <a:buFont typeface="Courier New"/>
        <a:buChar char="o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380985" rtl="0" eaLnBrk="1" latinLnBrk="0" hangingPunct="1">
        <a:spcBef>
          <a:spcPct val="20000"/>
        </a:spcBef>
        <a:buFont typeface="Arial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380985" rtl="0" eaLnBrk="1" latinLnBrk="0" hangingPunct="1">
        <a:spcBef>
          <a:spcPct val="20000"/>
        </a:spcBef>
        <a:buFont typeface="Arial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/>
                <a:cs typeface="Arial"/>
              </a:rPr>
              <a:t/>
            </a:r>
            <a:br>
              <a:rPr lang="en-US" dirty="0" smtClean="0">
                <a:solidFill>
                  <a:srgbClr val="800000"/>
                </a:solidFill>
                <a:latin typeface="Arial"/>
                <a:cs typeface="Arial"/>
              </a:rPr>
            </a:br>
            <a:r>
              <a:rPr lang="en-US" sz="4333" dirty="0">
                <a:solidFill>
                  <a:srgbClr val="FFC000"/>
                </a:solidFill>
              </a:rPr>
              <a:t/>
            </a:r>
            <a:br>
              <a:rPr lang="en-US" sz="4333" dirty="0">
                <a:solidFill>
                  <a:srgbClr val="FFC000"/>
                </a:solidFill>
              </a:rPr>
            </a:b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562350"/>
            <a:ext cx="6400800" cy="1314450"/>
          </a:xfrm>
        </p:spPr>
        <p:txBody>
          <a:bodyPr/>
          <a:lstStyle/>
          <a:p>
            <a:r>
              <a:rPr lang="en-US" dirty="0" smtClean="0"/>
              <a:t>Minu Ipe</a:t>
            </a:r>
          </a:p>
          <a:p>
            <a:r>
              <a:rPr lang="en-US" sz="1600" dirty="0" smtClean="0"/>
              <a:t>Knowledge Enterprise Architect</a:t>
            </a:r>
          </a:p>
          <a:p>
            <a:r>
              <a:rPr lang="en-US" sz="1600" dirty="0" smtClean="0"/>
              <a:t>Advisor to the President</a:t>
            </a:r>
            <a:endParaRPr lang="en-US" sz="1600" dirty="0"/>
          </a:p>
        </p:txBody>
      </p:sp>
      <p:sp>
        <p:nvSpPr>
          <p:cNvPr id="6" name="object 4"/>
          <p:cNvSpPr txBox="1"/>
          <p:nvPr/>
        </p:nvSpPr>
        <p:spPr>
          <a:xfrm>
            <a:off x="381000" y="718063"/>
            <a:ext cx="8458200" cy="1107996"/>
          </a:xfrm>
          <a:prstGeom prst="rect">
            <a:avLst/>
          </a:prstGeom>
          <a:solidFill>
            <a:srgbClr val="FFC626"/>
          </a:solidFill>
        </p:spPr>
        <p:txBody>
          <a:bodyPr vert="horz" wrap="square" lIns="0" tIns="0" rIns="0" bIns="0" rtlCol="0">
            <a:spAutoFit/>
          </a:bodyPr>
          <a:lstStyle/>
          <a:p>
            <a:pPr marL="76200">
              <a:lnSpc>
                <a:spcPct val="100000"/>
              </a:lnSpc>
            </a:pPr>
            <a:r>
              <a:rPr lang="en-US" sz="4000" spc="225" dirty="0" smtClean="0">
                <a:latin typeface="Roboto"/>
                <a:cs typeface="Arial" panose="020B0604020202020204" pitchFamily="34" charset="0"/>
              </a:rPr>
              <a:t>Innovation and Change </a:t>
            </a:r>
          </a:p>
          <a:p>
            <a:pPr marL="76200">
              <a:lnSpc>
                <a:spcPct val="100000"/>
              </a:lnSpc>
            </a:pPr>
            <a:r>
              <a:rPr lang="en-US" sz="3200" b="1" i="1" spc="225" dirty="0" smtClean="0">
                <a:latin typeface="Roboto"/>
                <a:cs typeface="Arial" panose="020B0604020202020204" pitchFamily="34" charset="0"/>
              </a:rPr>
              <a:t>Notes </a:t>
            </a:r>
            <a:r>
              <a:rPr lang="en-US" sz="3200" b="1" i="1" spc="225" dirty="0" smtClean="0">
                <a:latin typeface="Roboto"/>
                <a:cs typeface="Arial" panose="020B0604020202020204" pitchFamily="34" charset="0"/>
              </a:rPr>
              <a:t>from the field</a:t>
            </a:r>
            <a:endParaRPr sz="3200" b="1" i="1" dirty="0">
              <a:latin typeface="Roboto"/>
              <a:cs typeface="Arial" panose="020B0604020202020204" pitchFamily="34" charset="0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381000" y="2700405"/>
            <a:ext cx="4343400" cy="407804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0" rIns="0" bIns="0" rtlCol="0">
            <a:spAutoFit/>
          </a:bodyPr>
          <a:lstStyle/>
          <a:p>
            <a:pPr marL="75565">
              <a:lnSpc>
                <a:spcPct val="100000"/>
              </a:lnSpc>
            </a:pPr>
            <a:r>
              <a:rPr lang="en-US" sz="2650" spc="130" dirty="0" smtClean="0">
                <a:solidFill>
                  <a:srgbClr val="FFFFFF"/>
                </a:solidFill>
                <a:latin typeface="Roboto"/>
                <a:cs typeface="Arial" panose="020B0604020202020204" pitchFamily="34" charset="0"/>
              </a:rPr>
              <a:t>Arizona State </a:t>
            </a:r>
            <a:r>
              <a:rPr sz="2650" spc="-30" dirty="0" smtClean="0">
                <a:solidFill>
                  <a:srgbClr val="FFFFFF"/>
                </a:solidFill>
                <a:latin typeface="Roboto"/>
                <a:cs typeface="Arial" panose="020B0604020202020204" pitchFamily="34" charset="0"/>
              </a:rPr>
              <a:t>U</a:t>
            </a:r>
            <a:r>
              <a:rPr sz="2650" spc="275" dirty="0" smtClean="0">
                <a:solidFill>
                  <a:srgbClr val="FFFFFF"/>
                </a:solidFill>
                <a:latin typeface="Roboto"/>
                <a:cs typeface="Arial" panose="020B0604020202020204" pitchFamily="34" charset="0"/>
              </a:rPr>
              <a:t>n</a:t>
            </a:r>
            <a:r>
              <a:rPr sz="2650" spc="-5" dirty="0" smtClean="0">
                <a:solidFill>
                  <a:srgbClr val="FFFFFF"/>
                </a:solidFill>
                <a:latin typeface="Roboto"/>
                <a:cs typeface="Arial" panose="020B0604020202020204" pitchFamily="34" charset="0"/>
              </a:rPr>
              <a:t>i</a:t>
            </a:r>
            <a:r>
              <a:rPr sz="2650" spc="110" dirty="0" smtClean="0">
                <a:solidFill>
                  <a:srgbClr val="FFFFFF"/>
                </a:solidFill>
                <a:latin typeface="Roboto"/>
                <a:cs typeface="Arial" panose="020B0604020202020204" pitchFamily="34" charset="0"/>
              </a:rPr>
              <a:t>v</a:t>
            </a:r>
            <a:r>
              <a:rPr sz="2650" spc="290" dirty="0" smtClean="0">
                <a:solidFill>
                  <a:srgbClr val="FFFFFF"/>
                </a:solidFill>
                <a:latin typeface="Roboto"/>
                <a:cs typeface="Arial" panose="020B0604020202020204" pitchFamily="34" charset="0"/>
              </a:rPr>
              <a:t>e</a:t>
            </a:r>
            <a:r>
              <a:rPr sz="2650" spc="140" dirty="0" smtClean="0">
                <a:solidFill>
                  <a:srgbClr val="FFFFFF"/>
                </a:solidFill>
                <a:latin typeface="Roboto"/>
                <a:cs typeface="Arial" panose="020B0604020202020204" pitchFamily="34" charset="0"/>
              </a:rPr>
              <a:t>r</a:t>
            </a:r>
            <a:r>
              <a:rPr sz="2650" spc="409" dirty="0" smtClean="0">
                <a:solidFill>
                  <a:srgbClr val="FFFFFF"/>
                </a:solidFill>
                <a:latin typeface="Roboto"/>
                <a:cs typeface="Arial" panose="020B0604020202020204" pitchFamily="34" charset="0"/>
              </a:rPr>
              <a:t>s</a:t>
            </a:r>
            <a:r>
              <a:rPr sz="2650" spc="-5" dirty="0" smtClean="0">
                <a:solidFill>
                  <a:srgbClr val="FFFFFF"/>
                </a:solidFill>
                <a:latin typeface="Roboto"/>
                <a:cs typeface="Arial" panose="020B0604020202020204" pitchFamily="34" charset="0"/>
              </a:rPr>
              <a:t>i</a:t>
            </a:r>
            <a:r>
              <a:rPr sz="2650" spc="130" dirty="0" smtClean="0">
                <a:solidFill>
                  <a:srgbClr val="FFFFFF"/>
                </a:solidFill>
                <a:latin typeface="Roboto"/>
                <a:cs typeface="Arial" panose="020B0604020202020204" pitchFamily="34" charset="0"/>
              </a:rPr>
              <a:t>ty</a:t>
            </a:r>
            <a:endParaRPr sz="2650" dirty="0">
              <a:latin typeface="Roboto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72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3D58D2-8A6C-1C4A-B231-CD5F807905B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hape 415"/>
          <p:cNvSpPr/>
          <p:nvPr/>
        </p:nvSpPr>
        <p:spPr>
          <a:xfrm>
            <a:off x="442200" y="363566"/>
            <a:ext cx="8077200" cy="694134"/>
          </a:xfrm>
          <a:prstGeom prst="rect">
            <a:avLst/>
          </a:prstGeom>
          <a:noFill/>
          <a:ln>
            <a:noFill/>
          </a:ln>
        </p:spPr>
        <p:txBody>
          <a:bodyPr lIns="76188" tIns="38083" rIns="76188" bIns="38083" anchor="t" anchorCtr="0">
            <a:noAutofit/>
          </a:bodyPr>
          <a:lstStyle/>
          <a:p>
            <a:pPr defTabSz="457200">
              <a:lnSpc>
                <a:spcPct val="115000"/>
              </a:lnSpc>
              <a:buClr>
                <a:prstClr val="white"/>
              </a:buClr>
              <a:buSzPct val="25000"/>
            </a:pPr>
            <a:r>
              <a:rPr lang="en-US" sz="2400" b="1" dirty="0" smtClean="0">
                <a:solidFill>
                  <a:prstClr val="black"/>
                </a:solidFill>
                <a:highlight>
                  <a:srgbClr val="FEC320"/>
                </a:highlight>
                <a:latin typeface="Arial" charset="0"/>
                <a:ea typeface="Arial" charset="0"/>
                <a:cs typeface="Arial" charset="0"/>
              </a:rPr>
              <a:t>Notes from the field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1" y="1551950"/>
            <a:ext cx="3048000" cy="3397602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57700"/>
            <a:ext cx="4052395" cy="34242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402211">
            <a:off x="990590" y="1767748"/>
            <a:ext cx="3356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>
                <a:latin typeface="Book Antiqua" panose="02040602050305030304" pitchFamily="18" charset="0"/>
              </a:rPr>
              <a:t>Inclusion &amp; transparency are powerful forces for </a:t>
            </a:r>
            <a:r>
              <a:rPr lang="en-US" sz="2800" dirty="0" smtClean="0">
                <a:latin typeface="Book Antiqua" panose="02040602050305030304" pitchFamily="18" charset="0"/>
              </a:rPr>
              <a:t>change 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672760"/>
            <a:ext cx="4343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latin typeface="Viner Hand ITC" panose="03070502030502020203" pitchFamily="66" charset="0"/>
              </a:rPr>
              <a:t>Define inclusion broadly. Then be serious about it.</a:t>
            </a:r>
          </a:p>
          <a:p>
            <a:pPr lvl="0"/>
            <a:endParaRPr lang="en-US" sz="2000" dirty="0">
              <a:latin typeface="Viner Hand ITC" panose="03070502030502020203" pitchFamily="66" charset="0"/>
            </a:endParaRPr>
          </a:p>
          <a:p>
            <a:pPr lvl="0"/>
            <a:r>
              <a:rPr lang="en-US" sz="2000" dirty="0" smtClean="0">
                <a:latin typeface="Viner Hand ITC" panose="03070502030502020203" pitchFamily="66" charset="0"/>
              </a:rPr>
              <a:t>Transparency goes a long way towards getting buy-in. Be consistent.  </a:t>
            </a:r>
          </a:p>
          <a:p>
            <a:pPr lvl="0"/>
            <a:endParaRPr lang="en-US" sz="2000" dirty="0">
              <a:latin typeface="Viner Hand ITC" panose="03070502030502020203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05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3D58D2-8A6C-1C4A-B231-CD5F807905B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hape 415"/>
          <p:cNvSpPr/>
          <p:nvPr/>
        </p:nvSpPr>
        <p:spPr>
          <a:xfrm>
            <a:off x="442200" y="363566"/>
            <a:ext cx="8077200" cy="694134"/>
          </a:xfrm>
          <a:prstGeom prst="rect">
            <a:avLst/>
          </a:prstGeom>
          <a:noFill/>
          <a:ln>
            <a:noFill/>
          </a:ln>
        </p:spPr>
        <p:txBody>
          <a:bodyPr lIns="76188" tIns="38083" rIns="76188" bIns="38083" anchor="t" anchorCtr="0">
            <a:noAutofit/>
          </a:bodyPr>
          <a:lstStyle/>
          <a:p>
            <a:pPr defTabSz="457200">
              <a:lnSpc>
                <a:spcPct val="115000"/>
              </a:lnSpc>
              <a:buClr>
                <a:prstClr val="white"/>
              </a:buClr>
              <a:buSzPct val="25000"/>
            </a:pPr>
            <a:r>
              <a:rPr lang="en-US" sz="2400" b="1" dirty="0" smtClean="0">
                <a:solidFill>
                  <a:prstClr val="black"/>
                </a:solidFill>
                <a:highlight>
                  <a:srgbClr val="FEC320"/>
                </a:highlight>
                <a:latin typeface="Arial" charset="0"/>
                <a:ea typeface="Arial" charset="0"/>
                <a:cs typeface="Arial" charset="0"/>
              </a:rPr>
              <a:t>Notes from the field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1" y="1551950"/>
            <a:ext cx="3048000" cy="3397602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57700"/>
            <a:ext cx="4052395" cy="34242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402211">
            <a:off x="990590" y="1552304"/>
            <a:ext cx="33560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>
                <a:latin typeface="Book Antiqua" panose="02040602050305030304" pitchFamily="18" charset="0"/>
              </a:rPr>
              <a:t>Cynicism and skepticism are best addressed by getting people to </a:t>
            </a:r>
            <a:r>
              <a:rPr lang="en-US" sz="2800" dirty="0" smtClean="0">
                <a:latin typeface="Book Antiqua" panose="02040602050305030304" pitchFamily="18" charset="0"/>
              </a:rPr>
              <a:t>act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34195" y="1980508"/>
            <a:ext cx="355260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latin typeface="Viner Hand ITC" panose="03070502030502020203" pitchFamily="66" charset="0"/>
              </a:rPr>
              <a:t>Get people to ‘do’.</a:t>
            </a:r>
          </a:p>
          <a:p>
            <a:pPr lvl="0"/>
            <a:endParaRPr lang="en-US" sz="2000" dirty="0" smtClean="0">
              <a:latin typeface="Viner Hand ITC" panose="03070502030502020203" pitchFamily="66" charset="0"/>
            </a:endParaRPr>
          </a:p>
          <a:p>
            <a:pPr lvl="0"/>
            <a:r>
              <a:rPr lang="en-US" sz="2000" dirty="0" smtClean="0">
                <a:latin typeface="Viner Hand ITC" panose="03070502030502020203" pitchFamily="66" charset="0"/>
              </a:rPr>
              <a:t>….With thoughtfulness, patience and perspective. </a:t>
            </a:r>
          </a:p>
          <a:p>
            <a:pPr lvl="0"/>
            <a:endParaRPr lang="en-US" sz="2000" dirty="0">
              <a:latin typeface="Viner Hand ITC" panose="03070502030502020203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2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3D58D2-8A6C-1C4A-B231-CD5F807905B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hape 415"/>
          <p:cNvSpPr/>
          <p:nvPr/>
        </p:nvSpPr>
        <p:spPr>
          <a:xfrm>
            <a:off x="442200" y="363566"/>
            <a:ext cx="8077200" cy="694134"/>
          </a:xfrm>
          <a:prstGeom prst="rect">
            <a:avLst/>
          </a:prstGeom>
          <a:noFill/>
          <a:ln>
            <a:noFill/>
          </a:ln>
        </p:spPr>
        <p:txBody>
          <a:bodyPr lIns="76188" tIns="38083" rIns="76188" bIns="38083" anchor="t" anchorCtr="0">
            <a:noAutofit/>
          </a:bodyPr>
          <a:lstStyle/>
          <a:p>
            <a:pPr defTabSz="457200">
              <a:lnSpc>
                <a:spcPct val="115000"/>
              </a:lnSpc>
              <a:buClr>
                <a:prstClr val="white"/>
              </a:buClr>
              <a:buSzPct val="25000"/>
            </a:pPr>
            <a:r>
              <a:rPr lang="en-US" sz="2400" b="1" dirty="0" smtClean="0">
                <a:solidFill>
                  <a:prstClr val="black"/>
                </a:solidFill>
                <a:highlight>
                  <a:srgbClr val="FEC320"/>
                </a:highlight>
                <a:latin typeface="Arial" charset="0"/>
                <a:ea typeface="Arial" charset="0"/>
                <a:cs typeface="Arial" charset="0"/>
              </a:rPr>
              <a:t>Notes from the field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1" y="1551950"/>
            <a:ext cx="3048000" cy="3397602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57700"/>
            <a:ext cx="4052395" cy="34242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402211">
            <a:off x="1196641" y="2342425"/>
            <a:ext cx="2845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 smtClean="0">
                <a:latin typeface="Book Antiqua" panose="02040602050305030304" pitchFamily="18" charset="0"/>
              </a:rPr>
              <a:t>Identity matters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819150"/>
            <a:ext cx="4343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latin typeface="Viner Hand ITC" panose="03070502030502020203" pitchFamily="66" charset="0"/>
              </a:rPr>
              <a:t>….to individuals and groups. </a:t>
            </a:r>
          </a:p>
          <a:p>
            <a:pPr lvl="0"/>
            <a:endParaRPr lang="en-US" sz="2000" dirty="0">
              <a:latin typeface="Viner Hand ITC" panose="03070502030502020203" pitchFamily="66" charset="0"/>
            </a:endParaRPr>
          </a:p>
          <a:p>
            <a:pPr lvl="0"/>
            <a:r>
              <a:rPr lang="en-US" sz="2000" dirty="0" smtClean="0">
                <a:latin typeface="Viner Hand ITC" panose="03070502030502020203" pitchFamily="66" charset="0"/>
              </a:rPr>
              <a:t>Recognize and respect people’s identities. </a:t>
            </a:r>
          </a:p>
          <a:p>
            <a:pPr lvl="0"/>
            <a:endParaRPr lang="en-US" sz="2000" dirty="0" smtClean="0">
              <a:latin typeface="Viner Hand ITC" panose="03070502030502020203" pitchFamily="66" charset="0"/>
            </a:endParaRPr>
          </a:p>
          <a:p>
            <a:pPr lvl="0"/>
            <a:r>
              <a:rPr lang="en-US" sz="2000" dirty="0">
                <a:latin typeface="Viner Hand ITC" panose="03070502030502020203" pitchFamily="66" charset="0"/>
              </a:rPr>
              <a:t>U</a:t>
            </a:r>
            <a:r>
              <a:rPr lang="en-US" sz="2000" dirty="0" smtClean="0">
                <a:latin typeface="Viner Hand ITC" panose="03070502030502020203" pitchFamily="66" charset="0"/>
              </a:rPr>
              <a:t>nderstanding and leveraging identity is key to interdisciplinary &amp; inter-functional collaboration. </a:t>
            </a:r>
          </a:p>
          <a:p>
            <a:pPr lvl="0"/>
            <a:endParaRPr lang="en-US" sz="2000" dirty="0">
              <a:latin typeface="Viner Hand ITC" panose="03070502030502020203" pitchFamily="66" charset="0"/>
            </a:endParaRPr>
          </a:p>
          <a:p>
            <a:pPr lvl="0"/>
            <a:r>
              <a:rPr lang="en-US" sz="2000" dirty="0" smtClean="0">
                <a:latin typeface="Viner Hand ITC" panose="03070502030502020203" pitchFamily="66" charset="0"/>
              </a:rPr>
              <a:t>Acknowledge the sacrifice to identity if it is needed for change. </a:t>
            </a:r>
            <a:endParaRPr lang="en-US" sz="2000" dirty="0">
              <a:latin typeface="Viner Hand ITC" panose="03070502030502020203" pitchFamily="66" charset="0"/>
            </a:endParaRPr>
          </a:p>
          <a:p>
            <a:pPr lvl="0"/>
            <a:endParaRPr lang="en-US" sz="2000" dirty="0">
              <a:latin typeface="Viner Hand ITC" panose="03070502030502020203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6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3D58D2-8A6C-1C4A-B231-CD5F807905B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hape 415"/>
          <p:cNvSpPr/>
          <p:nvPr/>
        </p:nvSpPr>
        <p:spPr>
          <a:xfrm>
            <a:off x="442200" y="363566"/>
            <a:ext cx="8077200" cy="694134"/>
          </a:xfrm>
          <a:prstGeom prst="rect">
            <a:avLst/>
          </a:prstGeom>
          <a:noFill/>
          <a:ln>
            <a:noFill/>
          </a:ln>
        </p:spPr>
        <p:txBody>
          <a:bodyPr lIns="76188" tIns="38083" rIns="76188" bIns="38083" anchor="t" anchorCtr="0">
            <a:noAutofit/>
          </a:bodyPr>
          <a:lstStyle/>
          <a:p>
            <a:pPr defTabSz="457200">
              <a:lnSpc>
                <a:spcPct val="115000"/>
              </a:lnSpc>
              <a:buClr>
                <a:prstClr val="white"/>
              </a:buClr>
              <a:buSzPct val="25000"/>
            </a:pPr>
            <a:r>
              <a:rPr lang="en-US" sz="2400" b="1" dirty="0" smtClean="0">
                <a:solidFill>
                  <a:prstClr val="black"/>
                </a:solidFill>
                <a:highlight>
                  <a:srgbClr val="FEC320"/>
                </a:highlight>
                <a:latin typeface="Arial" charset="0"/>
                <a:ea typeface="Arial" charset="0"/>
                <a:cs typeface="Arial" charset="0"/>
              </a:rPr>
              <a:t>Notes from the field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1" y="1551950"/>
            <a:ext cx="3048000" cy="3397602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57700"/>
            <a:ext cx="4052395" cy="34242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402211">
            <a:off x="990590" y="1983191"/>
            <a:ext cx="33560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Support </a:t>
            </a:r>
            <a:r>
              <a:rPr lang="en-US" sz="2800" dirty="0" smtClean="0">
                <a:latin typeface="Book Antiqua" panose="02040602050305030304" pitchFamily="18" charset="0"/>
              </a:rPr>
              <a:t>individuals </a:t>
            </a:r>
            <a:r>
              <a:rPr lang="en-US" sz="2800" dirty="0">
                <a:latin typeface="Book Antiqua" panose="02040602050305030304" pitchFamily="18" charset="0"/>
              </a:rPr>
              <a:t>who are willing to take </a:t>
            </a:r>
            <a:r>
              <a:rPr lang="en-US" sz="2800" dirty="0" smtClean="0">
                <a:latin typeface="Book Antiqua" panose="02040602050305030304" pitchFamily="18" charset="0"/>
              </a:rPr>
              <a:t>risks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34195" y="2446671"/>
            <a:ext cx="4495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latin typeface="Viner Hand ITC" panose="03070502030502020203" pitchFamily="66" charset="0"/>
              </a:rPr>
              <a:t>Allow them to lead visibly. </a:t>
            </a:r>
            <a:endParaRPr lang="en-US" sz="2000" dirty="0">
              <a:latin typeface="Viner Hand ITC" panose="03070502030502020203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85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3D58D2-8A6C-1C4A-B231-CD5F807905B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hape 415"/>
          <p:cNvSpPr/>
          <p:nvPr/>
        </p:nvSpPr>
        <p:spPr>
          <a:xfrm>
            <a:off x="442200" y="363566"/>
            <a:ext cx="8077200" cy="694134"/>
          </a:xfrm>
          <a:prstGeom prst="rect">
            <a:avLst/>
          </a:prstGeom>
          <a:noFill/>
          <a:ln>
            <a:noFill/>
          </a:ln>
        </p:spPr>
        <p:txBody>
          <a:bodyPr lIns="76188" tIns="38083" rIns="76188" bIns="38083" anchor="t" anchorCtr="0">
            <a:noAutofit/>
          </a:bodyPr>
          <a:lstStyle/>
          <a:p>
            <a:pPr defTabSz="457200">
              <a:lnSpc>
                <a:spcPct val="115000"/>
              </a:lnSpc>
              <a:buClr>
                <a:prstClr val="white"/>
              </a:buClr>
              <a:buSzPct val="25000"/>
            </a:pPr>
            <a:r>
              <a:rPr lang="en-US" sz="2400" b="1" dirty="0" smtClean="0">
                <a:solidFill>
                  <a:prstClr val="black"/>
                </a:solidFill>
                <a:highlight>
                  <a:srgbClr val="FEC320"/>
                </a:highlight>
                <a:latin typeface="Arial" charset="0"/>
                <a:ea typeface="Arial" charset="0"/>
                <a:cs typeface="Arial" charset="0"/>
              </a:rPr>
              <a:t>Notes from the field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1" y="1551950"/>
            <a:ext cx="3048000" cy="3397602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97" y="1108051"/>
            <a:ext cx="4052395" cy="34242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0" y="1426902"/>
            <a:ext cx="44958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2000" dirty="0">
              <a:latin typeface="Viner Hand ITC" panose="03070502030502020203" pitchFamily="66" charset="0"/>
            </a:endParaRPr>
          </a:p>
          <a:p>
            <a:pPr lvl="0"/>
            <a:r>
              <a:rPr lang="en-US" sz="2000" dirty="0" smtClean="0">
                <a:latin typeface="Viner Hand ITC" panose="03070502030502020203" pitchFamily="66" charset="0"/>
              </a:rPr>
              <a:t>Engage both the head and the heart. Yours, as well as others’ in the process.  </a:t>
            </a:r>
          </a:p>
          <a:p>
            <a:pPr lvl="0"/>
            <a:endParaRPr lang="en-US" sz="2000" b="1" dirty="0">
              <a:latin typeface="Viner Hand ITC" panose="03070502030502020203" pitchFamily="66" charset="0"/>
            </a:endParaRPr>
          </a:p>
          <a:p>
            <a:pPr lvl="0"/>
            <a:r>
              <a:rPr lang="en-US" sz="2000" b="1" dirty="0" smtClean="0">
                <a:latin typeface="Viner Hand ITC" panose="03070502030502020203" pitchFamily="66" charset="0"/>
              </a:rPr>
              <a:t>A sense of community and belonging can go a long way. </a:t>
            </a:r>
          </a:p>
          <a:p>
            <a:pPr lvl="0"/>
            <a:endParaRPr lang="en-US" sz="2000" dirty="0">
              <a:latin typeface="Viner Hand ITC" panose="03070502030502020203" pitchFamily="66" charset="0"/>
            </a:endParaRPr>
          </a:p>
          <a:p>
            <a:pPr lvl="0"/>
            <a:endParaRPr lang="en-US" sz="2000" dirty="0" smtClean="0">
              <a:latin typeface="Viner Hand ITC" panose="03070502030502020203" pitchFamily="66" charset="0"/>
            </a:endParaRPr>
          </a:p>
          <a:p>
            <a:pPr lvl="0"/>
            <a:endParaRPr lang="en-US" sz="2000" dirty="0">
              <a:latin typeface="Viner Hand ITC" panose="03070502030502020203" pitchFamily="66" charset="0"/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 rot="21423525">
            <a:off x="1021252" y="1671591"/>
            <a:ext cx="304789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dirty="0" smtClean="0">
                <a:latin typeface="Book Antiqua" panose="02040602050305030304" pitchFamily="18" charset="0"/>
              </a:rPr>
              <a:t>Tune in to how people are “experiencing” change</a:t>
            </a:r>
            <a:endParaRPr lang="en-US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52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3D58D2-8A6C-1C4A-B231-CD5F807905B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hape 415"/>
          <p:cNvSpPr/>
          <p:nvPr/>
        </p:nvSpPr>
        <p:spPr>
          <a:xfrm>
            <a:off x="442200" y="363566"/>
            <a:ext cx="8077200" cy="694134"/>
          </a:xfrm>
          <a:prstGeom prst="rect">
            <a:avLst/>
          </a:prstGeom>
          <a:noFill/>
          <a:ln>
            <a:noFill/>
          </a:ln>
        </p:spPr>
        <p:txBody>
          <a:bodyPr lIns="76188" tIns="38083" rIns="76188" bIns="38083" anchor="t" anchorCtr="0">
            <a:noAutofit/>
          </a:bodyPr>
          <a:lstStyle/>
          <a:p>
            <a:pPr defTabSz="457200">
              <a:lnSpc>
                <a:spcPct val="115000"/>
              </a:lnSpc>
              <a:buClr>
                <a:prstClr val="white"/>
              </a:buClr>
              <a:buSzPct val="25000"/>
            </a:pPr>
            <a:r>
              <a:rPr lang="en-US" sz="2400" b="1" dirty="0" smtClean="0">
                <a:solidFill>
                  <a:prstClr val="black"/>
                </a:solidFill>
                <a:highlight>
                  <a:srgbClr val="FEC320"/>
                </a:highlight>
                <a:latin typeface="Arial" charset="0"/>
                <a:ea typeface="Arial" charset="0"/>
                <a:cs typeface="Arial" charset="0"/>
              </a:rPr>
              <a:t>Notes from the field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1" y="1551950"/>
            <a:ext cx="3048000" cy="3397602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57700"/>
            <a:ext cx="4052395" cy="34242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402211">
            <a:off x="1039373" y="2300477"/>
            <a:ext cx="335601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700" dirty="0" smtClean="0">
                <a:latin typeface="Book Antiqua" panose="02040602050305030304" pitchFamily="18" charset="0"/>
              </a:rPr>
              <a:t>DESIGN the process </a:t>
            </a:r>
            <a:endParaRPr lang="en-US" sz="2800" dirty="0" smtClean="0">
              <a:latin typeface="Book Antiqua" panose="02040602050305030304" pitchFamily="18" charset="0"/>
            </a:endParaRPr>
          </a:p>
          <a:p>
            <a:pPr lvl="0"/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200" y="1733550"/>
            <a:ext cx="4343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latin typeface="Viner Hand ITC" panose="03070502030502020203" pitchFamily="66" charset="0"/>
              </a:rPr>
              <a:t>Process should create </a:t>
            </a:r>
            <a:r>
              <a:rPr lang="en-US" sz="2000" u="sng" dirty="0" smtClean="0">
                <a:latin typeface="Viner Hand ITC" panose="03070502030502020203" pitchFamily="66" charset="0"/>
              </a:rPr>
              <a:t>conditions for change</a:t>
            </a:r>
            <a:r>
              <a:rPr lang="en-US" sz="2000" dirty="0" smtClean="0">
                <a:latin typeface="Viner Hand ITC" panose="03070502030502020203" pitchFamily="66" charset="0"/>
              </a:rPr>
              <a:t> along with solutions for change.</a:t>
            </a:r>
          </a:p>
          <a:p>
            <a:pPr lvl="0"/>
            <a:endParaRPr lang="en-US" sz="2000" dirty="0">
              <a:latin typeface="Viner Hand ITC" panose="03070502030502020203" pitchFamily="66" charset="0"/>
            </a:endParaRPr>
          </a:p>
          <a:p>
            <a:pPr lvl="0"/>
            <a:r>
              <a:rPr lang="en-US" sz="2000" dirty="0" smtClean="0">
                <a:latin typeface="Viner Hand ITC" panose="03070502030502020203" pitchFamily="66" charset="0"/>
              </a:rPr>
              <a:t>Process should build capacity for ongoing adaptation. </a:t>
            </a:r>
          </a:p>
          <a:p>
            <a:pPr lvl="0"/>
            <a:endParaRPr lang="en-US" sz="2000" dirty="0">
              <a:latin typeface="Viner Hand ITC" panose="03070502030502020203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3D58D2-8A6C-1C4A-B231-CD5F807905B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hape 415"/>
          <p:cNvSpPr/>
          <p:nvPr/>
        </p:nvSpPr>
        <p:spPr>
          <a:xfrm>
            <a:off x="442200" y="363566"/>
            <a:ext cx="8077200" cy="694134"/>
          </a:xfrm>
          <a:prstGeom prst="rect">
            <a:avLst/>
          </a:prstGeom>
          <a:noFill/>
          <a:ln>
            <a:noFill/>
          </a:ln>
        </p:spPr>
        <p:txBody>
          <a:bodyPr lIns="76188" tIns="38083" rIns="76188" bIns="38083" anchor="t" anchorCtr="0">
            <a:noAutofit/>
          </a:bodyPr>
          <a:lstStyle/>
          <a:p>
            <a:pPr defTabSz="457200">
              <a:lnSpc>
                <a:spcPct val="115000"/>
              </a:lnSpc>
              <a:buClr>
                <a:prstClr val="white"/>
              </a:buClr>
              <a:buSzPct val="25000"/>
            </a:pPr>
            <a:r>
              <a:rPr lang="en-US" sz="2400" b="1" dirty="0" smtClean="0">
                <a:solidFill>
                  <a:prstClr val="black"/>
                </a:solidFill>
                <a:highlight>
                  <a:srgbClr val="FEC320"/>
                </a:highlight>
                <a:latin typeface="Arial" charset="0"/>
                <a:ea typeface="Arial" charset="0"/>
                <a:cs typeface="Arial" charset="0"/>
              </a:rPr>
              <a:t>Notes from the field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1" y="1551950"/>
            <a:ext cx="3048000" cy="3397602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57700"/>
            <a:ext cx="4052395" cy="34242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402211">
            <a:off x="990590" y="1983191"/>
            <a:ext cx="33560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>
                <a:latin typeface="Book Antiqua" panose="02040602050305030304" pitchFamily="18" charset="0"/>
              </a:rPr>
              <a:t>An innovation mindset is a great </a:t>
            </a:r>
            <a:r>
              <a:rPr lang="en-US" sz="2800" dirty="0" smtClean="0">
                <a:latin typeface="Book Antiqua" panose="02040602050305030304" pitchFamily="18" charset="0"/>
              </a:rPr>
              <a:t>equalizer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219425"/>
            <a:ext cx="4343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>
                <a:latin typeface="Viner Hand ITC" panose="03070502030502020203" pitchFamily="66" charset="0"/>
              </a:rPr>
              <a:t>Anyone sitting anywhere in the institution can think about new </a:t>
            </a:r>
            <a:r>
              <a:rPr lang="en-US" sz="2000" dirty="0" smtClean="0">
                <a:latin typeface="Viner Hand ITC" panose="03070502030502020203" pitchFamily="66" charset="0"/>
              </a:rPr>
              <a:t>solutions, </a:t>
            </a:r>
            <a:r>
              <a:rPr lang="en-US" sz="2000" dirty="0">
                <a:latin typeface="Viner Hand ITC" panose="03070502030502020203" pitchFamily="66" charset="0"/>
              </a:rPr>
              <a:t>and given the space and support, will figure out how to execute</a:t>
            </a:r>
            <a:r>
              <a:rPr lang="en-US" sz="2000" dirty="0" smtClean="0">
                <a:latin typeface="Viner Hand ITC" panose="03070502030502020203" pitchFamily="66" charset="0"/>
              </a:rPr>
              <a:t>.</a:t>
            </a:r>
          </a:p>
          <a:p>
            <a:pPr lvl="0"/>
            <a:endParaRPr lang="en-US" sz="2000" dirty="0" smtClean="0">
              <a:latin typeface="Viner Hand ITC" panose="03070502030502020203" pitchFamily="66" charset="0"/>
            </a:endParaRPr>
          </a:p>
          <a:p>
            <a:pPr lvl="0"/>
            <a:r>
              <a:rPr lang="en-US" sz="2000" dirty="0" smtClean="0">
                <a:latin typeface="Viner Hand ITC" panose="03070502030502020203" pitchFamily="66" charset="0"/>
              </a:rPr>
              <a:t>Networks of innovators carry institutional intelligence and memory. Will shape the institution into its future. </a:t>
            </a:r>
          </a:p>
          <a:p>
            <a:pPr lvl="0"/>
            <a:endParaRPr lang="en-US" sz="2000" dirty="0">
              <a:latin typeface="Viner Hand ITC" panose="03070502030502020203" pitchFamily="66" charset="0"/>
            </a:endParaRPr>
          </a:p>
          <a:p>
            <a:pPr lvl="0"/>
            <a:endParaRPr lang="en-US" sz="2000" dirty="0">
              <a:latin typeface="Viner Hand ITC" panose="03070502030502020203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71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3D58D2-8A6C-1C4A-B231-CD5F807905B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hape 415"/>
          <p:cNvSpPr/>
          <p:nvPr/>
        </p:nvSpPr>
        <p:spPr>
          <a:xfrm>
            <a:off x="442200" y="363566"/>
            <a:ext cx="8077200" cy="694134"/>
          </a:xfrm>
          <a:prstGeom prst="rect">
            <a:avLst/>
          </a:prstGeom>
          <a:noFill/>
          <a:ln>
            <a:noFill/>
          </a:ln>
        </p:spPr>
        <p:txBody>
          <a:bodyPr lIns="76188" tIns="38083" rIns="76188" bIns="38083" anchor="t" anchorCtr="0">
            <a:noAutofit/>
          </a:bodyPr>
          <a:lstStyle/>
          <a:p>
            <a:pPr defTabSz="457200">
              <a:lnSpc>
                <a:spcPct val="115000"/>
              </a:lnSpc>
              <a:buClr>
                <a:prstClr val="white"/>
              </a:buClr>
              <a:buSzPct val="25000"/>
            </a:pPr>
            <a:r>
              <a:rPr lang="en-US" sz="2400" b="1" dirty="0" smtClean="0">
                <a:solidFill>
                  <a:prstClr val="black"/>
                </a:solidFill>
                <a:highlight>
                  <a:srgbClr val="FEC320"/>
                </a:highlight>
                <a:latin typeface="Arial" charset="0"/>
                <a:ea typeface="Arial" charset="0"/>
                <a:cs typeface="Arial" charset="0"/>
              </a:rPr>
              <a:t>Notes from the field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1" y="1551950"/>
            <a:ext cx="3048000" cy="3397602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57700"/>
            <a:ext cx="4052395" cy="34242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402211">
            <a:off x="990590" y="2198635"/>
            <a:ext cx="33560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 smtClean="0">
                <a:latin typeface="Book Antiqua" panose="02040602050305030304" pitchFamily="18" charset="0"/>
              </a:rPr>
              <a:t>Be intentional about culture (1)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886901"/>
            <a:ext cx="4343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latin typeface="Viner Hand ITC" panose="03070502030502020203" pitchFamily="66" charset="0"/>
              </a:rPr>
              <a:t>It means…</a:t>
            </a:r>
          </a:p>
          <a:p>
            <a:pPr lvl="0"/>
            <a:endParaRPr lang="en-US" sz="2000" dirty="0">
              <a:latin typeface="Viner Hand ITC" panose="03070502030502020203" pitchFamily="66" charset="0"/>
            </a:endParaRPr>
          </a:p>
          <a:p>
            <a:pPr lvl="0"/>
            <a:r>
              <a:rPr lang="en-US" sz="2000" dirty="0" smtClean="0">
                <a:latin typeface="Viner Hand ITC" panose="03070502030502020203" pitchFamily="66" charset="0"/>
              </a:rPr>
              <a:t>being patient  </a:t>
            </a:r>
          </a:p>
          <a:p>
            <a:pPr lvl="0"/>
            <a:endParaRPr lang="en-US" sz="2000" dirty="0">
              <a:latin typeface="Viner Hand ITC" panose="03070502030502020203" pitchFamily="66" charset="0"/>
            </a:endParaRPr>
          </a:p>
          <a:p>
            <a:pPr lvl="0"/>
            <a:r>
              <a:rPr lang="en-US" sz="2000" dirty="0">
                <a:latin typeface="Viner Hand ITC" panose="03070502030502020203" pitchFamily="66" charset="0"/>
              </a:rPr>
              <a:t>r</a:t>
            </a:r>
            <a:r>
              <a:rPr lang="en-US" sz="2000" dirty="0" smtClean="0">
                <a:latin typeface="Viner Hand ITC" panose="03070502030502020203" pitchFamily="66" charset="0"/>
              </a:rPr>
              <a:t>ecruiting as many people as possible to commit to changes within their spheres of influence</a:t>
            </a:r>
          </a:p>
          <a:p>
            <a:pPr lvl="0"/>
            <a:endParaRPr lang="en-US" sz="2000" dirty="0" smtClean="0">
              <a:latin typeface="Viner Hand ITC" panose="03070502030502020203" pitchFamily="66" charset="0"/>
            </a:endParaRPr>
          </a:p>
          <a:p>
            <a:pPr lvl="0"/>
            <a:r>
              <a:rPr lang="en-US" sz="2000" dirty="0" smtClean="0">
                <a:latin typeface="Viner Hand ITC" panose="03070502030502020203" pitchFamily="66" charset="0"/>
              </a:rPr>
              <a:t>the </a:t>
            </a:r>
            <a:r>
              <a:rPr lang="en-US" sz="2000" dirty="0">
                <a:latin typeface="Viner Hand ITC" panose="03070502030502020203" pitchFamily="66" charset="0"/>
              </a:rPr>
              <a:t>willingness to change course </a:t>
            </a:r>
            <a:r>
              <a:rPr lang="en-US" sz="2000" dirty="0" smtClean="0">
                <a:latin typeface="Viner Hand ITC" panose="03070502030502020203" pitchFamily="66" charset="0"/>
              </a:rPr>
              <a:t>as needed and </a:t>
            </a:r>
            <a:r>
              <a:rPr lang="en-US" sz="2000" dirty="0">
                <a:latin typeface="Viner Hand ITC" panose="03070502030502020203" pitchFamily="66" charset="0"/>
              </a:rPr>
              <a:t>move forward, sometimes </a:t>
            </a:r>
            <a:r>
              <a:rPr lang="en-US" sz="2000" dirty="0" smtClean="0">
                <a:latin typeface="Viner Hand ITC" panose="03070502030502020203" pitchFamily="66" charset="0"/>
              </a:rPr>
              <a:t>just one </a:t>
            </a:r>
            <a:r>
              <a:rPr lang="en-US" sz="2000" dirty="0">
                <a:latin typeface="Viner Hand ITC" panose="03070502030502020203" pitchFamily="66" charset="0"/>
              </a:rPr>
              <a:t>step at a </a:t>
            </a:r>
            <a:r>
              <a:rPr lang="en-US" sz="2000" dirty="0" smtClean="0">
                <a:latin typeface="Viner Hand ITC" panose="03070502030502020203" pitchFamily="66" charset="0"/>
              </a:rPr>
              <a:t>time.</a:t>
            </a:r>
            <a:endParaRPr lang="en-US" sz="2000" dirty="0">
              <a:latin typeface="Viner Hand ITC" panose="03070502030502020203" pitchFamily="66" charset="0"/>
            </a:endParaRPr>
          </a:p>
          <a:p>
            <a:pPr lvl="0"/>
            <a:endParaRPr lang="en-US" sz="2000" dirty="0">
              <a:latin typeface="Viner Hand ITC" panose="03070502030502020203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45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3D58D2-8A6C-1C4A-B231-CD5F807905B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hape 415"/>
          <p:cNvSpPr/>
          <p:nvPr/>
        </p:nvSpPr>
        <p:spPr>
          <a:xfrm>
            <a:off x="442200" y="363566"/>
            <a:ext cx="8077200" cy="694134"/>
          </a:xfrm>
          <a:prstGeom prst="rect">
            <a:avLst/>
          </a:prstGeom>
          <a:noFill/>
          <a:ln>
            <a:noFill/>
          </a:ln>
        </p:spPr>
        <p:txBody>
          <a:bodyPr lIns="76188" tIns="38083" rIns="76188" bIns="38083" anchor="t" anchorCtr="0">
            <a:noAutofit/>
          </a:bodyPr>
          <a:lstStyle/>
          <a:p>
            <a:pPr defTabSz="457200">
              <a:lnSpc>
                <a:spcPct val="115000"/>
              </a:lnSpc>
              <a:buClr>
                <a:prstClr val="white"/>
              </a:buClr>
              <a:buSzPct val="25000"/>
            </a:pPr>
            <a:r>
              <a:rPr lang="en-US" sz="2400" b="1" dirty="0" smtClean="0">
                <a:solidFill>
                  <a:prstClr val="black"/>
                </a:solidFill>
                <a:highlight>
                  <a:srgbClr val="FEC320"/>
                </a:highlight>
                <a:latin typeface="Arial" charset="0"/>
                <a:ea typeface="Arial" charset="0"/>
                <a:cs typeface="Arial" charset="0"/>
              </a:rPr>
              <a:t>Notes from the field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1" y="1551950"/>
            <a:ext cx="3048000" cy="3397602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57700"/>
            <a:ext cx="4052395" cy="34242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402211">
            <a:off x="990590" y="2198635"/>
            <a:ext cx="33560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 smtClean="0">
                <a:latin typeface="Book Antiqua" panose="02040602050305030304" pitchFamily="18" charset="0"/>
              </a:rPr>
              <a:t>Be intentional about culture (2)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811349"/>
            <a:ext cx="4343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2000" dirty="0">
              <a:latin typeface="Viner Hand ITC" panose="03070502030502020203" pitchFamily="66" charset="0"/>
            </a:endParaRPr>
          </a:p>
          <a:p>
            <a:pPr lvl="0"/>
            <a:r>
              <a:rPr lang="en-US" sz="2000" dirty="0" smtClean="0">
                <a:latin typeface="Viner Hand ITC" panose="03070502030502020203" pitchFamily="66" charset="0"/>
              </a:rPr>
              <a:t>Invest in developing leaders who nurture the culture you need wherever they sit within the institution.</a:t>
            </a:r>
          </a:p>
          <a:p>
            <a:pPr lvl="0"/>
            <a:endParaRPr lang="en-US" sz="2000" dirty="0">
              <a:latin typeface="Viner Hand ITC" panose="03070502030502020203" pitchFamily="66" charset="0"/>
            </a:endParaRPr>
          </a:p>
          <a:p>
            <a:pPr lvl="0"/>
            <a:r>
              <a:rPr lang="en-US" sz="2000" dirty="0" smtClean="0">
                <a:latin typeface="Viner Hand ITC" panose="03070502030502020203" pitchFamily="66" charset="0"/>
              </a:rPr>
              <a:t>Build rituals and traditions that reinforce what is most valuable and important to preserve for the long term.</a:t>
            </a:r>
          </a:p>
          <a:p>
            <a:pPr lvl="0"/>
            <a:endParaRPr lang="en-US" sz="2000" dirty="0" smtClean="0">
              <a:latin typeface="Viner Hand ITC" panose="03070502030502020203" pitchFamily="66" charset="0"/>
            </a:endParaRPr>
          </a:p>
          <a:p>
            <a:pPr lvl="0"/>
            <a:endParaRPr lang="en-US" sz="2000" dirty="0">
              <a:latin typeface="Viner Hand ITC" panose="03070502030502020203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71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3D58D2-8A6C-1C4A-B231-CD5F807905B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hape 415"/>
          <p:cNvSpPr/>
          <p:nvPr/>
        </p:nvSpPr>
        <p:spPr>
          <a:xfrm>
            <a:off x="442200" y="363566"/>
            <a:ext cx="8077200" cy="694134"/>
          </a:xfrm>
          <a:prstGeom prst="rect">
            <a:avLst/>
          </a:prstGeom>
          <a:noFill/>
          <a:ln>
            <a:noFill/>
          </a:ln>
        </p:spPr>
        <p:txBody>
          <a:bodyPr lIns="76188" tIns="38083" rIns="76188" bIns="38083" anchor="t" anchorCtr="0">
            <a:noAutofit/>
          </a:bodyPr>
          <a:lstStyle/>
          <a:p>
            <a:pPr defTabSz="457200">
              <a:lnSpc>
                <a:spcPct val="115000"/>
              </a:lnSpc>
              <a:buClr>
                <a:prstClr val="white"/>
              </a:buClr>
              <a:buSzPct val="25000"/>
            </a:pPr>
            <a:r>
              <a:rPr lang="en-US" sz="2400" b="1" dirty="0" smtClean="0">
                <a:solidFill>
                  <a:prstClr val="black"/>
                </a:solidFill>
                <a:highlight>
                  <a:srgbClr val="FEC320"/>
                </a:highlight>
                <a:latin typeface="Arial" charset="0"/>
                <a:ea typeface="Arial" charset="0"/>
                <a:cs typeface="Arial" charset="0"/>
              </a:rPr>
              <a:t>Notes from the field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1" y="1551950"/>
            <a:ext cx="3048000" cy="3397602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57700"/>
            <a:ext cx="4052395" cy="34242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402211">
            <a:off x="990654" y="1985378"/>
            <a:ext cx="32799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>
                <a:latin typeface="Book Antiqua" panose="02040602050305030304" pitchFamily="18" charset="0"/>
              </a:rPr>
              <a:t>Work on multiple levels at the same time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0" y="1123950"/>
            <a:ext cx="22098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Viner Hand ITC" panose="03070502030502020203" pitchFamily="66" charset="0"/>
              </a:rPr>
              <a:t>Culture</a:t>
            </a:r>
          </a:p>
          <a:p>
            <a:pPr marL="342900" lvl="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Viner Hand ITC" panose="03070502030502020203" pitchFamily="66" charset="0"/>
              </a:rPr>
              <a:t>Structure</a:t>
            </a:r>
          </a:p>
          <a:p>
            <a:pPr marL="342900" lvl="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Viner Hand ITC" panose="03070502030502020203" pitchFamily="66" charset="0"/>
              </a:rPr>
              <a:t>Systems</a:t>
            </a:r>
          </a:p>
          <a:p>
            <a:pPr marL="342900" lvl="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Viner Hand ITC" panose="03070502030502020203" pitchFamily="66" charset="0"/>
              </a:rPr>
              <a:t>Leaders</a:t>
            </a:r>
          </a:p>
          <a:p>
            <a:pPr marL="342900" lvl="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Viner Hand ITC" panose="03070502030502020203" pitchFamily="66" charset="0"/>
              </a:rPr>
              <a:t>Space </a:t>
            </a:r>
          </a:p>
          <a:p>
            <a:pPr marL="342900" lvl="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Viner Hand ITC" panose="03070502030502020203" pitchFamily="66" charset="0"/>
              </a:rPr>
              <a:t>Time</a:t>
            </a:r>
            <a:endParaRPr lang="en-US" sz="2000" dirty="0">
              <a:latin typeface="Viner Hand ITC" panose="03070502030502020203" pitchFamily="66" charset="0"/>
            </a:endParaRPr>
          </a:p>
          <a:p>
            <a:pPr lvl="0"/>
            <a:endParaRPr lang="en-US" sz="2000" dirty="0">
              <a:latin typeface="Viner Hand ITC" panose="03070502030502020203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6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7C9FAB-4882-4978-817C-6137EFB6C8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Image result for asu #1 innov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90600" y="4523213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Roboto"/>
              </a:rPr>
              <a:t>ASU ranked most innovative school in US for the fourth straight time</a:t>
            </a:r>
            <a:endParaRPr lang="en-US" b="1" i="0" dirty="0">
              <a:solidFill>
                <a:srgbClr val="FFFFFF"/>
              </a:solidFill>
              <a:effectLst/>
              <a:latin typeface="Robot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2700" y="742950"/>
            <a:ext cx="4724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Roboto"/>
              </a:rPr>
              <a:t>The ASU Innovation Mindset</a:t>
            </a:r>
            <a:endParaRPr lang="en-US" sz="2400" b="1" dirty="0"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3594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3D58D2-8A6C-1C4A-B231-CD5F807905B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hape 415"/>
          <p:cNvSpPr/>
          <p:nvPr/>
        </p:nvSpPr>
        <p:spPr>
          <a:xfrm>
            <a:off x="442200" y="363566"/>
            <a:ext cx="8077200" cy="694134"/>
          </a:xfrm>
          <a:prstGeom prst="rect">
            <a:avLst/>
          </a:prstGeom>
          <a:noFill/>
          <a:ln>
            <a:noFill/>
          </a:ln>
        </p:spPr>
        <p:txBody>
          <a:bodyPr lIns="76188" tIns="38083" rIns="76188" bIns="38083" anchor="t" anchorCtr="0">
            <a:noAutofit/>
          </a:bodyPr>
          <a:lstStyle/>
          <a:p>
            <a:pPr defTabSz="457200">
              <a:lnSpc>
                <a:spcPct val="115000"/>
              </a:lnSpc>
              <a:buClr>
                <a:prstClr val="white"/>
              </a:buClr>
              <a:buSzPct val="25000"/>
            </a:pPr>
            <a:r>
              <a:rPr lang="en-US" sz="2400" b="1" dirty="0" smtClean="0">
                <a:solidFill>
                  <a:prstClr val="black"/>
                </a:solidFill>
                <a:highlight>
                  <a:srgbClr val="FEC320"/>
                </a:highlight>
                <a:latin typeface="Arial" charset="0"/>
                <a:ea typeface="Arial" charset="0"/>
                <a:cs typeface="Arial" charset="0"/>
              </a:rPr>
              <a:t>Notes from the field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1" y="1551950"/>
            <a:ext cx="3048000" cy="3397602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123950"/>
            <a:ext cx="4052395" cy="34242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343779">
            <a:off x="2744702" y="1793535"/>
            <a:ext cx="3356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 smtClean="0">
                <a:latin typeface="Book Antiqua" panose="02040602050305030304" pitchFamily="18" charset="0"/>
              </a:rPr>
              <a:t>Required:</a:t>
            </a:r>
          </a:p>
          <a:p>
            <a:pPr lvl="0" algn="ctr"/>
            <a:r>
              <a:rPr lang="en-US" sz="2800" dirty="0" smtClean="0">
                <a:latin typeface="Book Antiqua" panose="02040602050305030304" pitchFamily="18" charset="0"/>
              </a:rPr>
              <a:t>empathy, humility, optimism &amp; courage</a:t>
            </a:r>
            <a:endParaRPr lang="en-US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45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3D58D2-8A6C-1C4A-B231-CD5F807905B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hape 415"/>
          <p:cNvSpPr/>
          <p:nvPr/>
        </p:nvSpPr>
        <p:spPr>
          <a:xfrm>
            <a:off x="442200" y="363566"/>
            <a:ext cx="8077200" cy="694134"/>
          </a:xfrm>
          <a:prstGeom prst="rect">
            <a:avLst/>
          </a:prstGeom>
          <a:noFill/>
          <a:ln>
            <a:noFill/>
          </a:ln>
        </p:spPr>
        <p:txBody>
          <a:bodyPr lIns="76188" tIns="38083" rIns="76188" bIns="38083" anchor="t" anchorCtr="0">
            <a:noAutofit/>
          </a:bodyPr>
          <a:lstStyle/>
          <a:p>
            <a:pPr defTabSz="457200">
              <a:lnSpc>
                <a:spcPct val="115000"/>
              </a:lnSpc>
              <a:buClr>
                <a:prstClr val="white"/>
              </a:buClr>
              <a:buSzPct val="25000"/>
            </a:pPr>
            <a:r>
              <a:rPr lang="en-US" sz="2400" b="1" dirty="0" smtClean="0">
                <a:solidFill>
                  <a:prstClr val="black"/>
                </a:solidFill>
                <a:highlight>
                  <a:srgbClr val="FEC320"/>
                </a:highlight>
                <a:latin typeface="Arial" charset="0"/>
                <a:ea typeface="Arial" charset="0"/>
                <a:cs typeface="Arial" charset="0"/>
              </a:rPr>
              <a:t>Notes from the field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1" y="1551950"/>
            <a:ext cx="3048000" cy="3397602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074992"/>
            <a:ext cx="4052395" cy="34242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402211">
            <a:off x="794745" y="1977047"/>
            <a:ext cx="32038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Be clear about the higher purpose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11186" y="197645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Viner Hand ITC" panose="03070502030502020203" pitchFamily="66" charset="0"/>
              </a:rPr>
              <a:t>….not just the goals for the project. </a:t>
            </a:r>
          </a:p>
          <a:p>
            <a:endParaRPr lang="en-US" dirty="0">
              <a:latin typeface="Viner Hand ITC" panose="03070502030502020203" pitchFamily="66" charset="0"/>
            </a:endParaRPr>
          </a:p>
          <a:p>
            <a:r>
              <a:rPr lang="en-US" dirty="0" smtClean="0">
                <a:latin typeface="Viner Hand ITC" panose="03070502030502020203" pitchFamily="66" charset="0"/>
              </a:rPr>
              <a:t>Remind people about the higher purpose, frequently.</a:t>
            </a:r>
            <a:endParaRPr lang="en-US" dirty="0">
              <a:latin typeface="Viner Hand ITC" panose="03070502030502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66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3D58D2-8A6C-1C4A-B231-CD5F807905B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hape 415"/>
          <p:cNvSpPr/>
          <p:nvPr/>
        </p:nvSpPr>
        <p:spPr>
          <a:xfrm>
            <a:off x="442200" y="363566"/>
            <a:ext cx="8077200" cy="694134"/>
          </a:xfrm>
          <a:prstGeom prst="rect">
            <a:avLst/>
          </a:prstGeom>
          <a:noFill/>
          <a:ln>
            <a:noFill/>
          </a:ln>
        </p:spPr>
        <p:txBody>
          <a:bodyPr lIns="76188" tIns="38083" rIns="76188" bIns="38083" anchor="t" anchorCtr="0">
            <a:noAutofit/>
          </a:bodyPr>
          <a:lstStyle/>
          <a:p>
            <a:pPr defTabSz="457200">
              <a:lnSpc>
                <a:spcPct val="115000"/>
              </a:lnSpc>
              <a:buClr>
                <a:prstClr val="white"/>
              </a:buClr>
              <a:buSzPct val="25000"/>
            </a:pPr>
            <a:r>
              <a:rPr lang="en-US" sz="2400" b="1" dirty="0" smtClean="0">
                <a:solidFill>
                  <a:prstClr val="black"/>
                </a:solidFill>
                <a:highlight>
                  <a:srgbClr val="FEC320"/>
                </a:highlight>
                <a:latin typeface="Arial" charset="0"/>
                <a:ea typeface="Arial" charset="0"/>
                <a:cs typeface="Arial" charset="0"/>
              </a:rPr>
              <a:t>Notes from the field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1" y="1551950"/>
            <a:ext cx="3048000" cy="3397602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57700"/>
            <a:ext cx="4052395" cy="34242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402211">
            <a:off x="1052141" y="1546159"/>
            <a:ext cx="320386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ook Antiqua" panose="02040602050305030304" pitchFamily="18" charset="0"/>
              </a:rPr>
              <a:t>You have to leave port if you want to discover new lands</a:t>
            </a:r>
            <a:endParaRPr lang="en-US" sz="2800" dirty="0">
              <a:latin typeface="Book Antiqua" panose="02040602050305030304" pitchFamily="18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1551950"/>
            <a:ext cx="430471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Viner Hand ITC" panose="03070502030502020203" pitchFamily="66" charset="0"/>
            </a:endParaRPr>
          </a:p>
          <a:p>
            <a:r>
              <a:rPr lang="en-US" sz="2000" dirty="0" smtClean="0">
                <a:latin typeface="Viner Hand ITC" panose="03070502030502020203" pitchFamily="66" charset="0"/>
              </a:rPr>
              <a:t> </a:t>
            </a:r>
            <a:endParaRPr lang="en-US" sz="2000" dirty="0">
              <a:latin typeface="Viner Hand ITC" panose="03070502030502020203" pitchFamily="66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31298" y="1581150"/>
            <a:ext cx="430471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iner Hand ITC" panose="03070502030502020203" pitchFamily="66" charset="0"/>
              </a:rPr>
              <a:t>Be prepared to let go of what makes you </a:t>
            </a:r>
            <a:r>
              <a:rPr lang="en-US" sz="2000" dirty="0" smtClean="0">
                <a:latin typeface="Viner Hand ITC" panose="03070502030502020203" pitchFamily="66" charset="0"/>
              </a:rPr>
              <a:t>feel </a:t>
            </a:r>
            <a:r>
              <a:rPr lang="en-US" sz="2000" dirty="0" smtClean="0">
                <a:latin typeface="Viner Hand ITC" panose="03070502030502020203" pitchFamily="66" charset="0"/>
              </a:rPr>
              <a:t>safe </a:t>
            </a:r>
            <a:r>
              <a:rPr lang="en-US" sz="2000" dirty="0" smtClean="0">
                <a:latin typeface="Viner Hand ITC" panose="03070502030502020203" pitchFamily="66" charset="0"/>
              </a:rPr>
              <a:t>and comfortable.</a:t>
            </a:r>
          </a:p>
          <a:p>
            <a:endParaRPr lang="en-US" sz="2000" dirty="0" smtClean="0">
              <a:latin typeface="Viner Hand ITC" panose="03070502030502020203" pitchFamily="66" charset="0"/>
            </a:endParaRPr>
          </a:p>
          <a:p>
            <a:r>
              <a:rPr lang="en-US" sz="2000" dirty="0" smtClean="0">
                <a:latin typeface="Viner Hand ITC" panose="03070502030502020203" pitchFamily="66" charset="0"/>
              </a:rPr>
              <a:t>Know as much as you can about yourself, others, your boat and the oceans.  </a:t>
            </a:r>
            <a:endParaRPr lang="en-US" sz="2000" dirty="0">
              <a:latin typeface="Viner Hand ITC" panose="03070502030502020203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3D58D2-8A6C-1C4A-B231-CD5F807905B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hape 415"/>
          <p:cNvSpPr/>
          <p:nvPr/>
        </p:nvSpPr>
        <p:spPr>
          <a:xfrm>
            <a:off x="442200" y="363566"/>
            <a:ext cx="8077200" cy="694134"/>
          </a:xfrm>
          <a:prstGeom prst="rect">
            <a:avLst/>
          </a:prstGeom>
          <a:noFill/>
          <a:ln>
            <a:noFill/>
          </a:ln>
        </p:spPr>
        <p:txBody>
          <a:bodyPr lIns="76188" tIns="38083" rIns="76188" bIns="38083" anchor="t" anchorCtr="0">
            <a:noAutofit/>
          </a:bodyPr>
          <a:lstStyle/>
          <a:p>
            <a:pPr defTabSz="457200">
              <a:lnSpc>
                <a:spcPct val="115000"/>
              </a:lnSpc>
              <a:buClr>
                <a:prstClr val="white"/>
              </a:buClr>
              <a:buSzPct val="25000"/>
            </a:pPr>
            <a:r>
              <a:rPr lang="en-US" sz="2400" b="1" dirty="0" smtClean="0">
                <a:solidFill>
                  <a:prstClr val="black"/>
                </a:solidFill>
                <a:highlight>
                  <a:srgbClr val="FEC320"/>
                </a:highlight>
                <a:latin typeface="Arial" charset="0"/>
                <a:ea typeface="Arial" charset="0"/>
                <a:cs typeface="Arial" charset="0"/>
              </a:rPr>
              <a:t>Notes from the field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1" y="1551950"/>
            <a:ext cx="3048000" cy="3397602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57700"/>
            <a:ext cx="4052395" cy="34242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402211">
            <a:off x="1052141" y="1761603"/>
            <a:ext cx="320386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ook Antiqua" panose="02040602050305030304" pitchFamily="18" charset="0"/>
              </a:rPr>
              <a:t>Teams need agency, hope, &amp; responsibility</a:t>
            </a:r>
            <a:endParaRPr lang="en-US" sz="2800" dirty="0">
              <a:latin typeface="Book Antiqua" panose="02040602050305030304" pitchFamily="18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1551950"/>
            <a:ext cx="430471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iner Hand ITC" panose="03070502030502020203" pitchFamily="66" charset="0"/>
              </a:rPr>
              <a:t>Leaders need to create the necessary conditions…</a:t>
            </a:r>
          </a:p>
          <a:p>
            <a:endParaRPr lang="en-US" sz="2000" dirty="0">
              <a:latin typeface="Viner Hand ITC" panose="03070502030502020203" pitchFamily="66" charset="0"/>
            </a:endParaRPr>
          </a:p>
          <a:p>
            <a:r>
              <a:rPr lang="en-US" sz="2000" dirty="0" smtClean="0">
                <a:latin typeface="Viner Hand ITC" panose="03070502030502020203" pitchFamily="66" charset="0"/>
              </a:rPr>
              <a:t>Not just at the beginning of the effort but on an ongoing basis. </a:t>
            </a:r>
          </a:p>
          <a:p>
            <a:endParaRPr lang="en-US" sz="2000" dirty="0">
              <a:latin typeface="Viner Hand ITC" panose="03070502030502020203" pitchFamily="66" charset="0"/>
            </a:endParaRPr>
          </a:p>
          <a:p>
            <a:r>
              <a:rPr lang="en-US" sz="2000" dirty="0" smtClean="0">
                <a:latin typeface="Viner Hand ITC" panose="03070502030502020203" pitchFamily="66" charset="0"/>
              </a:rPr>
              <a:t> </a:t>
            </a:r>
            <a:endParaRPr lang="en-US" sz="2000" dirty="0">
              <a:latin typeface="Viner Hand ITC" panose="03070502030502020203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3D58D2-8A6C-1C4A-B231-CD5F807905B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hape 415"/>
          <p:cNvSpPr/>
          <p:nvPr/>
        </p:nvSpPr>
        <p:spPr>
          <a:xfrm>
            <a:off x="442200" y="363566"/>
            <a:ext cx="8077200" cy="694134"/>
          </a:xfrm>
          <a:prstGeom prst="rect">
            <a:avLst/>
          </a:prstGeom>
          <a:noFill/>
          <a:ln>
            <a:noFill/>
          </a:ln>
        </p:spPr>
        <p:txBody>
          <a:bodyPr lIns="76188" tIns="38083" rIns="76188" bIns="38083" anchor="t" anchorCtr="0">
            <a:noAutofit/>
          </a:bodyPr>
          <a:lstStyle/>
          <a:p>
            <a:pPr defTabSz="457200">
              <a:lnSpc>
                <a:spcPct val="115000"/>
              </a:lnSpc>
              <a:buClr>
                <a:prstClr val="white"/>
              </a:buClr>
              <a:buSzPct val="25000"/>
            </a:pPr>
            <a:r>
              <a:rPr lang="en-US" sz="2400" b="1" dirty="0" smtClean="0">
                <a:solidFill>
                  <a:prstClr val="black"/>
                </a:solidFill>
                <a:highlight>
                  <a:srgbClr val="FEC320"/>
                </a:highlight>
                <a:latin typeface="Arial" charset="0"/>
                <a:ea typeface="Arial" charset="0"/>
                <a:cs typeface="Arial" charset="0"/>
              </a:rPr>
              <a:t>Notes from the field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1" y="1551950"/>
            <a:ext cx="3048000" cy="3397602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57700"/>
            <a:ext cx="4052395" cy="34242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402211">
            <a:off x="1052141" y="1977046"/>
            <a:ext cx="32038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Prototype and test ideas constantly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1551950"/>
            <a:ext cx="43047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Viner Hand ITC" panose="03070502030502020203" pitchFamily="66" charset="0"/>
              </a:rPr>
              <a:t>Test as many ideas as possible and learn quickly. </a:t>
            </a:r>
            <a:endParaRPr lang="en-US" sz="2000" dirty="0" smtClean="0">
              <a:latin typeface="Viner Hand ITC" panose="03070502030502020203" pitchFamily="66" charset="0"/>
            </a:endParaRPr>
          </a:p>
          <a:p>
            <a:endParaRPr lang="en-US" sz="2000" dirty="0" smtClean="0">
              <a:latin typeface="Viner Hand ITC" panose="03070502030502020203" pitchFamily="66" charset="0"/>
            </a:endParaRPr>
          </a:p>
          <a:p>
            <a:r>
              <a:rPr lang="en-US" sz="2000" dirty="0" smtClean="0">
                <a:latin typeface="Viner Hand ITC" panose="03070502030502020203" pitchFamily="66" charset="0"/>
              </a:rPr>
              <a:t>Reframe the problem or solution, if necessary. </a:t>
            </a:r>
          </a:p>
          <a:p>
            <a:endParaRPr lang="en-US" sz="2000" dirty="0">
              <a:latin typeface="Viner Hand ITC" panose="03070502030502020203" pitchFamily="66" charset="0"/>
            </a:endParaRPr>
          </a:p>
          <a:p>
            <a:r>
              <a:rPr lang="en-US" sz="2000" dirty="0" smtClean="0">
                <a:latin typeface="Viner Hand ITC" panose="03070502030502020203" pitchFamily="66" charset="0"/>
              </a:rPr>
              <a:t>Then </a:t>
            </a:r>
            <a:r>
              <a:rPr lang="en-US" sz="2000" dirty="0">
                <a:latin typeface="Viner Hand ITC" panose="03070502030502020203" pitchFamily="66" charset="0"/>
              </a:rPr>
              <a:t>test refined ideas</a:t>
            </a:r>
            <a:r>
              <a:rPr lang="en-US" sz="2000" dirty="0" smtClean="0">
                <a:latin typeface="Viner Hand ITC" panose="03070502030502020203" pitchFamily="66" charset="0"/>
              </a:rPr>
              <a:t>.</a:t>
            </a:r>
          </a:p>
          <a:p>
            <a:endParaRPr lang="en-US" sz="2000" dirty="0">
              <a:latin typeface="Viner Hand ITC" panose="03070502030502020203" pitchFamily="66" charset="0"/>
            </a:endParaRPr>
          </a:p>
          <a:p>
            <a:r>
              <a:rPr lang="en-US" sz="2000" dirty="0" smtClean="0">
                <a:latin typeface="Viner Hand ITC" panose="03070502030502020203" pitchFamily="66" charset="0"/>
              </a:rPr>
              <a:t> </a:t>
            </a:r>
            <a:endParaRPr lang="en-US" sz="2000" dirty="0">
              <a:latin typeface="Viner Hand ITC" panose="03070502030502020203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37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3D58D2-8A6C-1C4A-B231-CD5F807905B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hape 415"/>
          <p:cNvSpPr/>
          <p:nvPr/>
        </p:nvSpPr>
        <p:spPr>
          <a:xfrm>
            <a:off x="442200" y="363566"/>
            <a:ext cx="8077200" cy="694134"/>
          </a:xfrm>
          <a:prstGeom prst="rect">
            <a:avLst/>
          </a:prstGeom>
          <a:noFill/>
          <a:ln>
            <a:noFill/>
          </a:ln>
        </p:spPr>
        <p:txBody>
          <a:bodyPr lIns="76188" tIns="38083" rIns="76188" bIns="38083" anchor="t" anchorCtr="0">
            <a:noAutofit/>
          </a:bodyPr>
          <a:lstStyle/>
          <a:p>
            <a:pPr defTabSz="457200">
              <a:lnSpc>
                <a:spcPct val="115000"/>
              </a:lnSpc>
              <a:buClr>
                <a:prstClr val="white"/>
              </a:buClr>
              <a:buSzPct val="25000"/>
            </a:pPr>
            <a:r>
              <a:rPr lang="en-US" sz="2400" b="1" dirty="0" smtClean="0">
                <a:solidFill>
                  <a:prstClr val="black"/>
                </a:solidFill>
                <a:highlight>
                  <a:srgbClr val="FEC320"/>
                </a:highlight>
                <a:latin typeface="Arial" charset="0"/>
                <a:ea typeface="Arial" charset="0"/>
                <a:cs typeface="Arial" charset="0"/>
              </a:rPr>
              <a:t>Notes from the field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1" y="1551950"/>
            <a:ext cx="3048000" cy="3397602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57700"/>
            <a:ext cx="4052395" cy="34242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402211">
            <a:off x="1052141" y="1761603"/>
            <a:ext cx="320386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ook Antiqua" panose="02040602050305030304" pitchFamily="18" charset="0"/>
              </a:rPr>
              <a:t>Be ok with not knowing what the right thing is to do</a:t>
            </a:r>
            <a:endParaRPr lang="en-US" sz="2800" dirty="0">
              <a:latin typeface="Book Antiqua" panose="02040602050305030304" pitchFamily="18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14395" y="1661840"/>
            <a:ext cx="43047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iner Hand ITC" panose="03070502030502020203" pitchFamily="66" charset="0"/>
              </a:rPr>
              <a:t>Be a “master learner.”</a:t>
            </a:r>
          </a:p>
          <a:p>
            <a:endParaRPr lang="en-US" sz="2000" dirty="0">
              <a:latin typeface="Viner Hand ITC" panose="03070502030502020203" pitchFamily="66" charset="0"/>
            </a:endParaRPr>
          </a:p>
          <a:p>
            <a:r>
              <a:rPr lang="en-US" sz="2000" dirty="0" smtClean="0">
                <a:latin typeface="Viner Hand ITC" panose="03070502030502020203" pitchFamily="66" charset="0"/>
              </a:rPr>
              <a:t>How can you learn what you need to know to move forward?</a:t>
            </a:r>
          </a:p>
          <a:p>
            <a:endParaRPr lang="en-US" sz="2000" dirty="0">
              <a:latin typeface="Viner Hand ITC" panose="03070502030502020203" pitchFamily="66" charset="0"/>
            </a:endParaRPr>
          </a:p>
          <a:p>
            <a:r>
              <a:rPr lang="en-US" sz="2000" dirty="0" smtClean="0">
                <a:latin typeface="Viner Hand ITC" panose="03070502030502020203" pitchFamily="66" charset="0"/>
              </a:rPr>
              <a:t>Who can teach you? Look in unusual places. </a:t>
            </a:r>
          </a:p>
          <a:p>
            <a:endParaRPr lang="en-US" sz="2000" dirty="0">
              <a:latin typeface="Viner Hand ITC" panose="03070502030502020203" pitchFamily="66" charset="0"/>
            </a:endParaRPr>
          </a:p>
          <a:p>
            <a:r>
              <a:rPr lang="en-US" sz="2000" dirty="0" smtClean="0">
                <a:latin typeface="Viner Hand ITC" panose="03070502030502020203" pitchFamily="66" charset="0"/>
              </a:rPr>
              <a:t> </a:t>
            </a:r>
            <a:endParaRPr lang="en-US" sz="2000" dirty="0">
              <a:latin typeface="Viner Hand ITC" panose="03070502030502020203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1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3D58D2-8A6C-1C4A-B231-CD5F807905B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hape 415"/>
          <p:cNvSpPr/>
          <p:nvPr/>
        </p:nvSpPr>
        <p:spPr>
          <a:xfrm>
            <a:off x="442200" y="363566"/>
            <a:ext cx="8077200" cy="694134"/>
          </a:xfrm>
          <a:prstGeom prst="rect">
            <a:avLst/>
          </a:prstGeom>
          <a:noFill/>
          <a:ln>
            <a:noFill/>
          </a:ln>
        </p:spPr>
        <p:txBody>
          <a:bodyPr lIns="76188" tIns="38083" rIns="76188" bIns="38083" anchor="t" anchorCtr="0">
            <a:noAutofit/>
          </a:bodyPr>
          <a:lstStyle/>
          <a:p>
            <a:pPr defTabSz="457200">
              <a:lnSpc>
                <a:spcPct val="115000"/>
              </a:lnSpc>
              <a:buClr>
                <a:prstClr val="white"/>
              </a:buClr>
              <a:buSzPct val="25000"/>
            </a:pPr>
            <a:r>
              <a:rPr lang="en-US" sz="2400" b="1" dirty="0" smtClean="0">
                <a:solidFill>
                  <a:prstClr val="black"/>
                </a:solidFill>
                <a:highlight>
                  <a:srgbClr val="FEC320"/>
                </a:highlight>
                <a:latin typeface="Arial" charset="0"/>
                <a:ea typeface="Arial" charset="0"/>
                <a:cs typeface="Arial" charset="0"/>
              </a:rPr>
              <a:t>Notes from the field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1" y="1551950"/>
            <a:ext cx="3048000" cy="3397602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57700"/>
            <a:ext cx="4052395" cy="34242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402211">
            <a:off x="990590" y="2214023"/>
            <a:ext cx="33560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700" dirty="0" smtClean="0">
                <a:latin typeface="Book Antiqua" panose="02040602050305030304" pitchFamily="18" charset="0"/>
              </a:rPr>
              <a:t>Make friends with failure</a:t>
            </a:r>
            <a:endParaRPr lang="en-US" sz="2800" dirty="0" smtClean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342652"/>
            <a:ext cx="42988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latin typeface="Viner Hand ITC" panose="03070502030502020203" pitchFamily="66" charset="0"/>
              </a:rPr>
              <a:t>If you take risks, failure is inevitable. But not taking risks is not an option. </a:t>
            </a:r>
          </a:p>
          <a:p>
            <a:pPr lvl="0"/>
            <a:endParaRPr lang="en-US" sz="2000" dirty="0">
              <a:latin typeface="Viner Hand ITC" panose="03070502030502020203" pitchFamily="66" charset="0"/>
            </a:endParaRPr>
          </a:p>
          <a:p>
            <a:pPr lvl="0"/>
            <a:r>
              <a:rPr lang="en-US" sz="2000" dirty="0" smtClean="0">
                <a:latin typeface="Viner Hand ITC" panose="03070502030502020203" pitchFamily="66" charset="0"/>
              </a:rPr>
              <a:t>Prepare for danger and loss.</a:t>
            </a:r>
          </a:p>
          <a:p>
            <a:pPr lvl="0"/>
            <a:endParaRPr lang="en-US" sz="2000" dirty="0">
              <a:latin typeface="Viner Hand ITC" panose="03070502030502020203" pitchFamily="66" charset="0"/>
            </a:endParaRPr>
          </a:p>
          <a:p>
            <a:pPr lvl="0"/>
            <a:r>
              <a:rPr lang="en-US" sz="2000" dirty="0" smtClean="0">
                <a:latin typeface="Viner Hand ITC" panose="03070502030502020203" pitchFamily="66" charset="0"/>
              </a:rPr>
              <a:t>Learn, capture, and share learning.  </a:t>
            </a:r>
          </a:p>
          <a:p>
            <a:pPr lvl="0"/>
            <a:endParaRPr lang="en-US" sz="2000" dirty="0">
              <a:latin typeface="Viner Hand ITC" panose="03070502030502020203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D3D58D2-8A6C-1C4A-B231-CD5F807905B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hape 415"/>
          <p:cNvSpPr/>
          <p:nvPr/>
        </p:nvSpPr>
        <p:spPr>
          <a:xfrm>
            <a:off x="442200" y="363566"/>
            <a:ext cx="8077200" cy="694134"/>
          </a:xfrm>
          <a:prstGeom prst="rect">
            <a:avLst/>
          </a:prstGeom>
          <a:noFill/>
          <a:ln>
            <a:noFill/>
          </a:ln>
        </p:spPr>
        <p:txBody>
          <a:bodyPr lIns="76188" tIns="38083" rIns="76188" bIns="38083" anchor="t" anchorCtr="0">
            <a:noAutofit/>
          </a:bodyPr>
          <a:lstStyle/>
          <a:p>
            <a:pPr defTabSz="457200">
              <a:lnSpc>
                <a:spcPct val="115000"/>
              </a:lnSpc>
              <a:buClr>
                <a:prstClr val="white"/>
              </a:buClr>
              <a:buSzPct val="25000"/>
            </a:pPr>
            <a:r>
              <a:rPr lang="en-US" sz="2400" b="1" dirty="0" smtClean="0">
                <a:solidFill>
                  <a:prstClr val="black"/>
                </a:solidFill>
                <a:highlight>
                  <a:srgbClr val="FEC320"/>
                </a:highlight>
                <a:latin typeface="Arial" charset="0"/>
                <a:ea typeface="Arial" charset="0"/>
                <a:cs typeface="Arial" charset="0"/>
              </a:rPr>
              <a:t>Notes from the field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1" y="1551950"/>
            <a:ext cx="3048000" cy="3397602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57700"/>
            <a:ext cx="4052395" cy="34242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402211">
            <a:off x="1011927" y="1977276"/>
            <a:ext cx="32038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Empower people to solve problems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200" y="958465"/>
            <a:ext cx="4495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latin typeface="Viner Hand ITC" panose="03070502030502020203" pitchFamily="66" charset="0"/>
              </a:rPr>
              <a:t>Identify people who really care. Support their efforts. </a:t>
            </a:r>
          </a:p>
          <a:p>
            <a:pPr lvl="0"/>
            <a:endParaRPr lang="en-US" sz="2000" dirty="0" smtClean="0">
              <a:latin typeface="Viner Hand ITC" panose="03070502030502020203" pitchFamily="66" charset="0"/>
            </a:endParaRPr>
          </a:p>
          <a:p>
            <a:pPr lvl="0"/>
            <a:r>
              <a:rPr lang="en-US" sz="2000" dirty="0" smtClean="0">
                <a:latin typeface="Viner Hand ITC" panose="03070502030502020203" pitchFamily="66" charset="0"/>
              </a:rPr>
              <a:t>Engage people </a:t>
            </a:r>
            <a:r>
              <a:rPr lang="en-US" sz="2000" dirty="0">
                <a:latin typeface="Viner Hand ITC" panose="03070502030502020203" pitchFamily="66" charset="0"/>
              </a:rPr>
              <a:t>to think about things they don’t believe are their </a:t>
            </a:r>
            <a:r>
              <a:rPr lang="en-US" sz="2000" dirty="0" smtClean="0">
                <a:latin typeface="Viner Hand ITC" panose="03070502030502020203" pitchFamily="66" charset="0"/>
              </a:rPr>
              <a:t>responsibility; about things they </a:t>
            </a:r>
            <a:r>
              <a:rPr lang="en-US" sz="2000" dirty="0">
                <a:latin typeface="Viner Hand ITC" panose="03070502030502020203" pitchFamily="66" charset="0"/>
              </a:rPr>
              <a:t>don’t believe </a:t>
            </a:r>
            <a:r>
              <a:rPr lang="en-US" sz="2000" dirty="0" smtClean="0">
                <a:latin typeface="Viner Hand ITC" panose="03070502030502020203" pitchFamily="66" charset="0"/>
              </a:rPr>
              <a:t>should be their concern. </a:t>
            </a:r>
            <a:endParaRPr lang="en-US" sz="2000" dirty="0" smtClean="0">
              <a:latin typeface="Viner Hand ITC" panose="03070502030502020203" pitchFamily="66" charset="0"/>
            </a:endParaRPr>
          </a:p>
          <a:p>
            <a:pPr lvl="0"/>
            <a:endParaRPr lang="en-US" sz="2000" dirty="0">
              <a:latin typeface="Viner Hand ITC" panose="03070502030502020203" pitchFamily="66" charset="0"/>
            </a:endParaRPr>
          </a:p>
          <a:p>
            <a:pPr lvl="0"/>
            <a:r>
              <a:rPr lang="en-US" sz="2000" dirty="0" smtClean="0">
                <a:latin typeface="Viner Hand ITC" panose="03070502030502020203" pitchFamily="66" charset="0"/>
              </a:rPr>
              <a:t>Teams form.</a:t>
            </a:r>
          </a:p>
          <a:p>
            <a:pPr lvl="0"/>
            <a:endParaRPr lang="en-US" sz="2000" dirty="0" smtClean="0">
              <a:latin typeface="Viner Hand ITC" panose="03070502030502020203" pitchFamily="66" charset="0"/>
            </a:endParaRPr>
          </a:p>
          <a:p>
            <a:pPr lvl="0"/>
            <a:r>
              <a:rPr lang="en-US" sz="2000" dirty="0" smtClean="0">
                <a:latin typeface="Viner Hand ITC" panose="03070502030502020203" pitchFamily="66" charset="0"/>
              </a:rPr>
              <a:t>Leaders </a:t>
            </a:r>
            <a:r>
              <a:rPr lang="en-US" sz="2000" dirty="0">
                <a:latin typeface="Viner Hand ITC" panose="03070502030502020203" pitchFamily="66" charset="0"/>
              </a:rPr>
              <a:t>emerge.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7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3746</TotalTime>
  <Words>731</Words>
  <Application>Microsoft Office PowerPoint</Application>
  <PresentationFormat>On-screen Show (16:9)</PresentationFormat>
  <Paragraphs>174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Book Antiqua</vt:lpstr>
      <vt:lpstr>Calibri</vt:lpstr>
      <vt:lpstr>Courier New</vt:lpstr>
      <vt:lpstr>Roboto</vt:lpstr>
      <vt:lpstr>Viner Hand ITC</vt:lpstr>
      <vt:lpstr>Default Theme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Arizona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Arizona State University  The Emerging Fifth Wave</dc:title>
  <dc:creator>Denise Quiroz</dc:creator>
  <cp:lastModifiedBy>Minu Ipe</cp:lastModifiedBy>
  <cp:revision>189</cp:revision>
  <cp:lastPrinted>2019-02-28T00:36:04Z</cp:lastPrinted>
  <dcterms:created xsi:type="dcterms:W3CDTF">2017-03-03T22:02:12Z</dcterms:created>
  <dcterms:modified xsi:type="dcterms:W3CDTF">2019-05-21T17:26:11Z</dcterms:modified>
</cp:coreProperties>
</file>