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7a297a0b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7a297a0b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583b71d6d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583b71d6d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57a297a0b5_0_3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57a297a0b5_0_3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57a297a0b5_0_3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57a297a0b5_0_3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584ec247d8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584ec247d8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584ec247d8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584ec247d8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584ec247d8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584ec247d8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584ec247d8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584ec247d8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584ec247d8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584ec247d8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57a297a0b5_0_3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57a297a0b5_0_3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584ec247d8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584ec247d8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57a297a0b5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57a297a0b5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584ec247d8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584ec247d8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584ec247d8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584ec247d8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57a297a0b5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57a297a0b5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en"/>
              <a:t>Defined as 5+ visits from a specific location and time.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arenBoth"/>
            </a:pPr>
            <a:r>
              <a:rPr lang="en"/>
              <a:t>Measured from raw server logs and includes access to (PDF, MP3, SWF, MP4, PNG, GIF, JPG) that are not tracked by Google.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57a297a0b5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57a297a0b5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57a297a0b5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57a297a0b5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57a297a0b5_0_3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57a297a0b5_0_3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5a75667349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5a75667349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5a75667349_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5a75667349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57a297a0b5_0_3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57a297a0b5_0_3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2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g"/><Relationship Id="rId4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g"/><Relationship Id="rId4" Type="http://schemas.openxmlformats.org/officeDocument/2006/relationships/image" Target="../media/image14.jpg"/><Relationship Id="rId5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jpg"/><Relationship Id="rId4" Type="http://schemas.openxmlformats.org/officeDocument/2006/relationships/image" Target="../media/image22.jpg"/><Relationship Id="rId5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jpg"/><Relationship Id="rId4" Type="http://schemas.openxmlformats.org/officeDocument/2006/relationships/image" Target="../media/image20.jpg"/><Relationship Id="rId5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jpg"/><Relationship Id="rId4" Type="http://schemas.openxmlformats.org/officeDocument/2006/relationships/image" Target="../media/image20.jpg"/><Relationship Id="rId5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jpg"/><Relationship Id="rId4" Type="http://schemas.openxmlformats.org/officeDocument/2006/relationships/image" Target="../media/image21.jpg"/><Relationship Id="rId5" Type="http://schemas.openxmlformats.org/officeDocument/2006/relationships/image" Target="../media/image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jpg"/><Relationship Id="rId4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askabiologist.asu.edu" TargetMode="External"/><Relationship Id="rId4" Type="http://schemas.openxmlformats.org/officeDocument/2006/relationships/image" Target="../media/image2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jpg"/><Relationship Id="rId4" Type="http://schemas.openxmlformats.org/officeDocument/2006/relationships/image" Target="../media/image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7.png"/><Relationship Id="rId6" Type="http://schemas.openxmlformats.org/officeDocument/2006/relationships/image" Target="../media/image6.png"/><Relationship Id="rId7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16.png"/><Relationship Id="rId6" Type="http://schemas.openxmlformats.org/officeDocument/2006/relationships/image" Target="../media/image11.png"/><Relationship Id="rId7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12.png"/><Relationship Id="rId6" Type="http://schemas.openxmlformats.org/officeDocument/2006/relationships/image" Target="../media/image10.png"/><Relationship Id="rId7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25877" l="0" r="0" t="18852"/>
          <a:stretch/>
        </p:blipFill>
        <p:spPr>
          <a:xfrm>
            <a:off x="0" y="2002525"/>
            <a:ext cx="9143999" cy="314097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5679358" y="4896000"/>
            <a:ext cx="1627200" cy="2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B7B7B7"/>
                </a:solidFill>
              </a:rPr>
              <a:t>Photo by Dimitri Veritsiotis/Getty Images</a:t>
            </a:r>
            <a:endParaRPr sz="600">
              <a:solidFill>
                <a:srgbClr val="B7B7B7"/>
              </a:solidFill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1341669" y="706575"/>
            <a:ext cx="6193200" cy="11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  The Universal Learner</a:t>
            </a:r>
            <a:r>
              <a:rPr lang="en" sz="3600">
                <a:solidFill>
                  <a:schemeClr val="dk1"/>
                </a:solidFill>
              </a:rPr>
              <a:t> </a:t>
            </a:r>
            <a:endParaRPr sz="3600"/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0217" y="390674"/>
            <a:ext cx="1277475" cy="44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38893" y="63300"/>
            <a:ext cx="1121150" cy="65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10800000">
            <a:off x="4658142" y="1346449"/>
            <a:ext cx="1277475" cy="44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100" y="152400"/>
            <a:ext cx="7111513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07125" y="4766050"/>
            <a:ext cx="774400" cy="31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57" name="Google Shape;15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4"/>
          <p:cNvPicPr preferRelativeResize="0"/>
          <p:nvPr/>
        </p:nvPicPr>
        <p:blipFill rotWithShape="1">
          <a:blip r:embed="rId3">
            <a:alphaModFix/>
          </a:blip>
          <a:srcRect b="0" l="0" r="35608" t="0"/>
          <a:stretch/>
        </p:blipFill>
        <p:spPr>
          <a:xfrm>
            <a:off x="1646850" y="152400"/>
            <a:ext cx="5173251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81675" y="4691950"/>
            <a:ext cx="774400" cy="31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3250" y="1503421"/>
            <a:ext cx="3510224" cy="364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0700" y="236325"/>
            <a:ext cx="6067975" cy="260265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5"/>
          <p:cNvSpPr txBox="1"/>
          <p:nvPr/>
        </p:nvSpPr>
        <p:spPr>
          <a:xfrm>
            <a:off x="6088275" y="3894600"/>
            <a:ext cx="2058600" cy="12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</a:rPr>
              <a:t>THE</a:t>
            </a:r>
            <a:endParaRPr b="1" sz="2400">
              <a:solidFill>
                <a:srgbClr val="666666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</a:rPr>
              <a:t>MODERN</a:t>
            </a:r>
            <a:endParaRPr b="1" sz="2400">
              <a:solidFill>
                <a:srgbClr val="666666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</a:rPr>
              <a:t>LEARNER</a:t>
            </a:r>
            <a:endParaRPr b="1" sz="2400">
              <a:solidFill>
                <a:srgbClr val="666666"/>
              </a:solidFill>
            </a:endParaRPr>
          </a:p>
        </p:txBody>
      </p:sp>
      <p:pic>
        <p:nvPicPr>
          <p:cNvPr id="171" name="Google Shape;17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81675" y="4691950"/>
            <a:ext cx="774400" cy="31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3250" y="1503421"/>
            <a:ext cx="3510224" cy="364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3879" y="383306"/>
            <a:ext cx="5753645" cy="2467837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6"/>
          <p:cNvSpPr txBox="1"/>
          <p:nvPr/>
        </p:nvSpPr>
        <p:spPr>
          <a:xfrm>
            <a:off x="6088275" y="3894600"/>
            <a:ext cx="2058600" cy="12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</a:rPr>
              <a:t>THE</a:t>
            </a:r>
            <a:endParaRPr b="1" sz="2400">
              <a:solidFill>
                <a:srgbClr val="666666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</a:rPr>
              <a:t>MODERN</a:t>
            </a:r>
            <a:endParaRPr b="1" sz="2400">
              <a:solidFill>
                <a:srgbClr val="666666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</a:rPr>
              <a:t>LEARNER</a:t>
            </a:r>
            <a:endParaRPr b="1" sz="2400">
              <a:solidFill>
                <a:srgbClr val="666666"/>
              </a:solidFill>
            </a:endParaRPr>
          </a:p>
        </p:txBody>
      </p:sp>
      <p:pic>
        <p:nvPicPr>
          <p:cNvPr id="179" name="Google Shape;17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81675" y="4691950"/>
            <a:ext cx="774400" cy="31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3250" y="1503421"/>
            <a:ext cx="3510224" cy="364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2000" y="153925"/>
            <a:ext cx="6248825" cy="26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7"/>
          <p:cNvSpPr txBox="1"/>
          <p:nvPr/>
        </p:nvSpPr>
        <p:spPr>
          <a:xfrm>
            <a:off x="6088275" y="3894600"/>
            <a:ext cx="2058600" cy="12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</a:rPr>
              <a:t>THE</a:t>
            </a:r>
            <a:endParaRPr b="1" sz="2400">
              <a:solidFill>
                <a:srgbClr val="666666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</a:rPr>
              <a:t>MODERN</a:t>
            </a:r>
            <a:endParaRPr b="1" sz="2400">
              <a:solidFill>
                <a:srgbClr val="666666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</a:rPr>
              <a:t>LEARNER</a:t>
            </a:r>
            <a:endParaRPr b="1" sz="2400">
              <a:solidFill>
                <a:srgbClr val="666666"/>
              </a:solidFill>
            </a:endParaRPr>
          </a:p>
        </p:txBody>
      </p:sp>
      <p:pic>
        <p:nvPicPr>
          <p:cNvPr id="187" name="Google Shape;187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81675" y="4691950"/>
            <a:ext cx="774400" cy="31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3250" y="1503421"/>
            <a:ext cx="3510224" cy="364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2000" y="153925"/>
            <a:ext cx="6248825" cy="26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8"/>
          <p:cNvSpPr txBox="1"/>
          <p:nvPr/>
        </p:nvSpPr>
        <p:spPr>
          <a:xfrm>
            <a:off x="6088275" y="3894600"/>
            <a:ext cx="2058600" cy="12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</a:rPr>
              <a:t>THE</a:t>
            </a:r>
            <a:endParaRPr b="1" sz="2400">
              <a:solidFill>
                <a:srgbClr val="666666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</a:rPr>
              <a:t>MODERN</a:t>
            </a:r>
            <a:endParaRPr b="1" sz="2400">
              <a:solidFill>
                <a:srgbClr val="666666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</a:rPr>
              <a:t>LEARNER</a:t>
            </a:r>
            <a:endParaRPr b="1" sz="2400">
              <a:solidFill>
                <a:srgbClr val="666666"/>
              </a:solidFill>
            </a:endParaRPr>
          </a:p>
        </p:txBody>
      </p:sp>
      <p:pic>
        <p:nvPicPr>
          <p:cNvPr id="195" name="Google Shape;19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81675" y="4691950"/>
            <a:ext cx="774400" cy="31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3250" y="1503421"/>
            <a:ext cx="3510224" cy="364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3800" y="204397"/>
            <a:ext cx="6127149" cy="26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9"/>
          <p:cNvSpPr txBox="1"/>
          <p:nvPr/>
        </p:nvSpPr>
        <p:spPr>
          <a:xfrm>
            <a:off x="6088275" y="3894600"/>
            <a:ext cx="2058600" cy="12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</a:rPr>
              <a:t>THE</a:t>
            </a:r>
            <a:endParaRPr b="1" sz="2400">
              <a:solidFill>
                <a:srgbClr val="666666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</a:rPr>
              <a:t>MODERN</a:t>
            </a:r>
            <a:endParaRPr b="1" sz="2400">
              <a:solidFill>
                <a:srgbClr val="666666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</a:rPr>
              <a:t>LEARNER</a:t>
            </a:r>
            <a:endParaRPr b="1" sz="2400">
              <a:solidFill>
                <a:srgbClr val="666666"/>
              </a:solidFill>
            </a:endParaRPr>
          </a:p>
        </p:txBody>
      </p:sp>
      <p:pic>
        <p:nvPicPr>
          <p:cNvPr id="203" name="Google Shape;203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81675" y="4691950"/>
            <a:ext cx="774400" cy="31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10" name="Google Shape;21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3250" y="1503421"/>
            <a:ext cx="3510224" cy="364007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1"/>
          <p:cNvSpPr txBox="1"/>
          <p:nvPr/>
        </p:nvSpPr>
        <p:spPr>
          <a:xfrm>
            <a:off x="4037250" y="1503425"/>
            <a:ext cx="612900" cy="17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666666"/>
                </a:solidFill>
              </a:rPr>
              <a:t>K</a:t>
            </a:r>
            <a:endParaRPr b="1" sz="40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666666"/>
                </a:solidFill>
              </a:rPr>
              <a:t>E</a:t>
            </a:r>
            <a:endParaRPr b="1" sz="40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666666"/>
                </a:solidFill>
              </a:rPr>
              <a:t>Y</a:t>
            </a:r>
            <a:endParaRPr b="1" sz="4000">
              <a:solidFill>
                <a:srgbClr val="666666"/>
              </a:solidFill>
            </a:endParaRPr>
          </a:p>
        </p:txBody>
      </p:sp>
      <p:pic>
        <p:nvPicPr>
          <p:cNvPr id="217" name="Google Shape;21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81675" y="4691950"/>
            <a:ext cx="774400" cy="31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1"/>
          <p:cNvSpPr txBox="1"/>
          <p:nvPr/>
        </p:nvSpPr>
        <p:spPr>
          <a:xfrm>
            <a:off x="6088275" y="3894600"/>
            <a:ext cx="2058600" cy="12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</a:rPr>
              <a:t>THE</a:t>
            </a:r>
            <a:endParaRPr b="1" sz="2400">
              <a:solidFill>
                <a:srgbClr val="666666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</a:rPr>
              <a:t>MODERN</a:t>
            </a:r>
            <a:endParaRPr b="1" sz="2400">
              <a:solidFill>
                <a:srgbClr val="666666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</a:rPr>
              <a:t>LEARNER</a:t>
            </a:r>
            <a:endParaRPr b="1" sz="24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8811889" cy="4838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32"/>
          <p:cNvPicPr preferRelativeResize="0"/>
          <p:nvPr/>
        </p:nvPicPr>
        <p:blipFill rotWithShape="1">
          <a:blip r:embed="rId3">
            <a:alphaModFix/>
          </a:blip>
          <a:srcRect b="0" l="0" r="49842" t="0"/>
          <a:stretch/>
        </p:blipFill>
        <p:spPr>
          <a:xfrm>
            <a:off x="2543250" y="1503425"/>
            <a:ext cx="1760701" cy="364007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2"/>
          <p:cNvSpPr txBox="1"/>
          <p:nvPr/>
        </p:nvSpPr>
        <p:spPr>
          <a:xfrm>
            <a:off x="4037250" y="1503425"/>
            <a:ext cx="3206100" cy="18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666666"/>
                </a:solidFill>
              </a:rPr>
              <a:t>K</a:t>
            </a:r>
            <a:r>
              <a:rPr b="1" lang="en" sz="4000">
                <a:solidFill>
                  <a:srgbClr val="F1C232"/>
                </a:solidFill>
              </a:rPr>
              <a:t>EEP</a:t>
            </a:r>
            <a:endParaRPr b="1" sz="4000">
              <a:solidFill>
                <a:srgbClr val="F1C23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666666"/>
                </a:solidFill>
              </a:rPr>
              <a:t>E</a:t>
            </a:r>
            <a:r>
              <a:rPr b="1" lang="en" sz="4000">
                <a:solidFill>
                  <a:srgbClr val="F1C232"/>
                </a:solidFill>
              </a:rPr>
              <a:t>DUCATING</a:t>
            </a:r>
            <a:endParaRPr b="1" sz="4000">
              <a:solidFill>
                <a:srgbClr val="F1C23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666666"/>
                </a:solidFill>
              </a:rPr>
              <a:t>Y</a:t>
            </a:r>
            <a:r>
              <a:rPr b="1" lang="en" sz="4000">
                <a:solidFill>
                  <a:srgbClr val="F1C232"/>
                </a:solidFill>
              </a:rPr>
              <a:t>OURSELF</a:t>
            </a:r>
            <a:endParaRPr b="1" sz="4000">
              <a:solidFill>
                <a:srgbClr val="F1C232"/>
              </a:solidFill>
            </a:endParaRPr>
          </a:p>
        </p:txBody>
      </p:sp>
      <p:pic>
        <p:nvPicPr>
          <p:cNvPr id="225" name="Google Shape;22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81675" y="4691950"/>
            <a:ext cx="774400" cy="31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2"/>
          <p:cNvSpPr txBox="1"/>
          <p:nvPr/>
        </p:nvSpPr>
        <p:spPr>
          <a:xfrm>
            <a:off x="6088275" y="3894600"/>
            <a:ext cx="2058600" cy="12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</a:rPr>
              <a:t>THE</a:t>
            </a:r>
            <a:endParaRPr b="1" sz="2400">
              <a:solidFill>
                <a:srgbClr val="666666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</a:rPr>
              <a:t>MODERN</a:t>
            </a:r>
            <a:endParaRPr b="1" sz="2400">
              <a:solidFill>
                <a:srgbClr val="666666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</a:rPr>
              <a:t>LEARNER</a:t>
            </a:r>
            <a:endParaRPr b="1" sz="24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07125" y="4766050"/>
            <a:ext cx="774400" cy="31417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/>
        </p:nvSpPr>
        <p:spPr>
          <a:xfrm>
            <a:off x="212425" y="609789"/>
            <a:ext cx="8645400" cy="11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chemeClr val="dk1"/>
                </a:solidFill>
              </a:rPr>
              <a:t>How and how many use Ask A Biologist?</a:t>
            </a:r>
            <a:endParaRPr sz="3000"/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4">
            <a:alphaModFix/>
          </a:blip>
          <a:srcRect b="23088" l="0" r="45861" t="0"/>
          <a:stretch/>
        </p:blipFill>
        <p:spPr>
          <a:xfrm>
            <a:off x="445949" y="1783157"/>
            <a:ext cx="2043577" cy="746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 rotWithShape="1">
          <a:blip r:embed="rId5">
            <a:alphaModFix/>
          </a:blip>
          <a:srcRect b="40730" l="67516" r="0" t="0"/>
          <a:stretch/>
        </p:blipFill>
        <p:spPr>
          <a:xfrm>
            <a:off x="7322675" y="1629040"/>
            <a:ext cx="1226149" cy="772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 rotWithShape="1">
          <a:blip r:embed="rId6">
            <a:alphaModFix/>
          </a:blip>
          <a:srcRect b="0" l="59195" r="0" t="0"/>
          <a:stretch/>
        </p:blipFill>
        <p:spPr>
          <a:xfrm>
            <a:off x="2213825" y="3361699"/>
            <a:ext cx="1476426" cy="740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 rotWithShape="1">
          <a:blip r:embed="rId7">
            <a:alphaModFix/>
          </a:blip>
          <a:srcRect b="0" l="70887" r="0" t="0"/>
          <a:stretch/>
        </p:blipFill>
        <p:spPr>
          <a:xfrm>
            <a:off x="7322350" y="3432158"/>
            <a:ext cx="939350" cy="78787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/>
        </p:nvSpPr>
        <p:spPr>
          <a:xfrm>
            <a:off x="2568275" y="1747163"/>
            <a:ext cx="13974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8C1E41"/>
                </a:solidFill>
              </a:rPr>
              <a:t>15.1</a:t>
            </a:r>
            <a:endParaRPr b="1" sz="4800">
              <a:solidFill>
                <a:srgbClr val="8C1E41"/>
              </a:solidFill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3834950" y="2157338"/>
            <a:ext cx="751200" cy="3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5B5B6"/>
                </a:solidFill>
              </a:rPr>
              <a:t>million</a:t>
            </a:r>
            <a:endParaRPr sz="1800">
              <a:solidFill>
                <a:srgbClr val="7B7B7B"/>
              </a:solidFill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239725" y="2388463"/>
            <a:ext cx="2557500" cy="4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7B7B7B"/>
                </a:solidFill>
              </a:rPr>
              <a:t>Number of Visits/Year</a:t>
            </a:r>
            <a:endParaRPr sz="1800">
              <a:solidFill>
                <a:srgbClr val="7B7B7B"/>
              </a:solidFill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402850" y="3420438"/>
            <a:ext cx="8661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8C1E41"/>
                </a:solidFill>
              </a:rPr>
              <a:t>41</a:t>
            </a:r>
            <a:endParaRPr b="1" sz="4800">
              <a:solidFill>
                <a:srgbClr val="8C1E41"/>
              </a:solidFill>
            </a:endParaRPr>
          </a:p>
        </p:txBody>
      </p:sp>
      <p:sp>
        <p:nvSpPr>
          <p:cNvPr id="79" name="Google Shape;79;p15"/>
          <p:cNvSpPr txBox="1"/>
          <p:nvPr/>
        </p:nvSpPr>
        <p:spPr>
          <a:xfrm>
            <a:off x="1138000" y="3840450"/>
            <a:ext cx="2503500" cy="6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5B5B6"/>
                </a:solidFill>
              </a:rPr>
              <a:t>thousand</a:t>
            </a:r>
            <a:endParaRPr>
              <a:solidFill>
                <a:srgbClr val="B5B5B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7B7B7B"/>
                </a:solidFill>
              </a:rPr>
              <a:t>Average Daily Visits</a:t>
            </a:r>
            <a:r>
              <a:rPr baseline="30000" lang="en">
                <a:solidFill>
                  <a:srgbClr val="B5B5B6"/>
                </a:solidFill>
              </a:rPr>
              <a:t>(2)</a:t>
            </a:r>
            <a:endParaRPr sz="1800">
              <a:solidFill>
                <a:srgbClr val="7B7B7B"/>
              </a:solidFill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4972475" y="1732213"/>
            <a:ext cx="17571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8C1E41"/>
                </a:solidFill>
              </a:rPr>
              <a:t>7,000</a:t>
            </a:r>
            <a:endParaRPr b="1" sz="4800">
              <a:solidFill>
                <a:srgbClr val="8C1E41"/>
              </a:solidFill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6546800" y="2349088"/>
            <a:ext cx="2734500" cy="6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7B7B7B"/>
                </a:solidFill>
              </a:rPr>
              <a:t>Classrooms</a:t>
            </a:r>
            <a:r>
              <a:rPr lang="en">
                <a:solidFill>
                  <a:srgbClr val="B5B5B6"/>
                </a:solidFill>
              </a:rPr>
              <a:t> used </a:t>
            </a:r>
            <a:endParaRPr>
              <a:solidFill>
                <a:srgbClr val="B5B5B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5B5B6"/>
                </a:solidFill>
              </a:rPr>
              <a:t>the site during the year </a:t>
            </a:r>
            <a:r>
              <a:rPr baseline="30000" lang="en">
                <a:solidFill>
                  <a:srgbClr val="B5B5B6"/>
                </a:solidFill>
              </a:rPr>
              <a:t>(1)</a:t>
            </a:r>
            <a:endParaRPr baseline="30000">
              <a:solidFill>
                <a:srgbClr val="B5B5B6"/>
              </a:solidFill>
            </a:endParaRPr>
          </a:p>
        </p:txBody>
      </p:sp>
      <p:sp>
        <p:nvSpPr>
          <p:cNvPr id="82" name="Google Shape;82;p15"/>
          <p:cNvSpPr txBox="1"/>
          <p:nvPr/>
        </p:nvSpPr>
        <p:spPr>
          <a:xfrm>
            <a:off x="4971975" y="1630563"/>
            <a:ext cx="539700" cy="3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5B5B6"/>
                </a:solidFill>
              </a:rPr>
              <a:t>over</a:t>
            </a:r>
            <a:endParaRPr sz="1800">
              <a:solidFill>
                <a:srgbClr val="7B7B7B"/>
              </a:solidFill>
            </a:endParaRPr>
          </a:p>
        </p:txBody>
      </p:sp>
      <p:sp>
        <p:nvSpPr>
          <p:cNvPr id="83" name="Google Shape;83;p15"/>
          <p:cNvSpPr txBox="1"/>
          <p:nvPr/>
        </p:nvSpPr>
        <p:spPr>
          <a:xfrm>
            <a:off x="5845450" y="3594050"/>
            <a:ext cx="2124300" cy="6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5B5B6"/>
                </a:solidFill>
              </a:rPr>
              <a:t>thousand</a:t>
            </a:r>
            <a:endParaRPr>
              <a:solidFill>
                <a:srgbClr val="B5B5B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7B7B7B"/>
                </a:solidFill>
              </a:rPr>
              <a:t>Virtual Trips</a:t>
            </a:r>
            <a:endParaRPr sz="1800">
              <a:solidFill>
                <a:srgbClr val="7B7B7B"/>
              </a:solidFill>
            </a:endParaRPr>
          </a:p>
        </p:txBody>
      </p:sp>
      <p:sp>
        <p:nvSpPr>
          <p:cNvPr id="84" name="Google Shape;84;p15"/>
          <p:cNvSpPr txBox="1"/>
          <p:nvPr/>
        </p:nvSpPr>
        <p:spPr>
          <a:xfrm>
            <a:off x="5031250" y="3454713"/>
            <a:ext cx="9501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8C1E41"/>
                </a:solidFill>
              </a:rPr>
              <a:t>85</a:t>
            </a:r>
            <a:endParaRPr b="1" sz="4800">
              <a:solidFill>
                <a:srgbClr val="8C1E41"/>
              </a:solidFill>
            </a:endParaRPr>
          </a:p>
        </p:txBody>
      </p:sp>
      <p:sp>
        <p:nvSpPr>
          <p:cNvPr id="85" name="Google Shape;85;p15"/>
          <p:cNvSpPr txBox="1"/>
          <p:nvPr/>
        </p:nvSpPr>
        <p:spPr>
          <a:xfrm>
            <a:off x="172975" y="4741938"/>
            <a:ext cx="4961400" cy="3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66700" lvl="0" marL="4572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AutoNum type="arabicParenBoth"/>
            </a:pPr>
            <a:r>
              <a:rPr lang="en" sz="600">
                <a:solidFill>
                  <a:srgbClr val="999999"/>
                </a:solidFill>
              </a:rPr>
              <a:t>Defined as 5+ visits from a specific location and time.</a:t>
            </a:r>
            <a:endParaRPr sz="600">
              <a:solidFill>
                <a:srgbClr val="999999"/>
              </a:solidFill>
            </a:endParaRPr>
          </a:p>
          <a:p>
            <a:pPr indent="-266700" lvl="0" marL="4572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AutoNum type="arabicParenBoth"/>
            </a:pPr>
            <a:r>
              <a:rPr lang="en" sz="600">
                <a:solidFill>
                  <a:srgbClr val="999999"/>
                </a:solidFill>
              </a:rPr>
              <a:t>Measured from raw server logs and includes access to (PDF, MP3, SWF, MP4, PNG, GIF, JPG) that are not tracked by Google.</a:t>
            </a:r>
            <a:endParaRPr sz="6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07125" y="4766050"/>
            <a:ext cx="774400" cy="31417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 txBox="1"/>
          <p:nvPr/>
        </p:nvSpPr>
        <p:spPr>
          <a:xfrm>
            <a:off x="1332925" y="638056"/>
            <a:ext cx="6193200" cy="11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chemeClr val="dk1"/>
                </a:solidFill>
              </a:rPr>
              <a:t>Who Uses Ask A Biologist?</a:t>
            </a:r>
            <a:endParaRPr sz="3000"/>
          </a:p>
        </p:txBody>
      </p:sp>
      <p:pic>
        <p:nvPicPr>
          <p:cNvPr id="92" name="Google Shape;9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850" y="1779759"/>
            <a:ext cx="2666805" cy="1398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 rotWithShape="1">
          <a:blip r:embed="rId5">
            <a:alphaModFix/>
          </a:blip>
          <a:srcRect b="0" l="0" r="27567" t="0"/>
          <a:stretch/>
        </p:blipFill>
        <p:spPr>
          <a:xfrm>
            <a:off x="3171546" y="2946536"/>
            <a:ext cx="3069054" cy="139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 rotWithShape="1">
          <a:blip r:embed="rId6">
            <a:alphaModFix/>
          </a:blip>
          <a:srcRect b="0" l="69461" r="0" t="0"/>
          <a:stretch/>
        </p:blipFill>
        <p:spPr>
          <a:xfrm>
            <a:off x="5612875" y="1777374"/>
            <a:ext cx="794934" cy="875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69611" y="1845492"/>
            <a:ext cx="1851113" cy="747381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6"/>
          <p:cNvSpPr txBox="1"/>
          <p:nvPr/>
        </p:nvSpPr>
        <p:spPr>
          <a:xfrm>
            <a:off x="6474275" y="2945438"/>
            <a:ext cx="12204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8C1E41"/>
                </a:solidFill>
              </a:rPr>
              <a:t>194</a:t>
            </a:r>
            <a:endParaRPr b="1" sz="4800">
              <a:solidFill>
                <a:srgbClr val="8C1E41"/>
              </a:solidFill>
            </a:endParaRPr>
          </a:p>
        </p:txBody>
      </p:sp>
      <p:sp>
        <p:nvSpPr>
          <p:cNvPr id="97" name="Google Shape;97;p16"/>
          <p:cNvSpPr txBox="1"/>
          <p:nvPr/>
        </p:nvSpPr>
        <p:spPr>
          <a:xfrm>
            <a:off x="6530225" y="3581988"/>
            <a:ext cx="1496700" cy="6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7B7B7B"/>
                </a:solidFill>
              </a:rPr>
              <a:t>Countries</a:t>
            </a:r>
            <a:endParaRPr b="1" sz="1800">
              <a:solidFill>
                <a:srgbClr val="7B7B7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B5B5B6"/>
                </a:solidFill>
              </a:rPr>
              <a:t>Out of 195</a:t>
            </a:r>
            <a:endParaRPr sz="1800">
              <a:solidFill>
                <a:srgbClr val="B5B5B6"/>
              </a:solidFill>
            </a:endParaRPr>
          </a:p>
        </p:txBody>
      </p:sp>
      <p:sp>
        <p:nvSpPr>
          <p:cNvPr id="98" name="Google Shape;98;p16"/>
          <p:cNvSpPr txBox="1"/>
          <p:nvPr/>
        </p:nvSpPr>
        <p:spPr>
          <a:xfrm>
            <a:off x="4153600" y="1778888"/>
            <a:ext cx="14226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8C1E41"/>
                </a:solidFill>
              </a:rPr>
              <a:t>48%</a:t>
            </a:r>
            <a:endParaRPr b="1" sz="4800">
              <a:solidFill>
                <a:srgbClr val="8C1E41"/>
              </a:solidFill>
            </a:endParaRPr>
          </a:p>
        </p:txBody>
      </p:sp>
      <p:sp>
        <p:nvSpPr>
          <p:cNvPr id="99" name="Google Shape;99;p16"/>
          <p:cNvSpPr txBox="1"/>
          <p:nvPr/>
        </p:nvSpPr>
        <p:spPr>
          <a:xfrm>
            <a:off x="3589475" y="1618163"/>
            <a:ext cx="1612500" cy="6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7B7B7B"/>
                </a:solidFill>
              </a:rPr>
              <a:t>International</a:t>
            </a:r>
            <a:endParaRPr b="1" sz="1800">
              <a:solidFill>
                <a:srgbClr val="7B7B7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B5B5B6"/>
                </a:solidFill>
              </a:rPr>
              <a:t>visits</a:t>
            </a:r>
            <a:endParaRPr sz="1800">
              <a:solidFill>
                <a:srgbClr val="B5B5B6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07125" y="4766050"/>
            <a:ext cx="774400" cy="31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 rotWithShape="1">
          <a:blip r:embed="rId4">
            <a:alphaModFix/>
          </a:blip>
          <a:srcRect b="0" l="0" r="84970" t="0"/>
          <a:stretch/>
        </p:blipFill>
        <p:spPr>
          <a:xfrm>
            <a:off x="523975" y="3315125"/>
            <a:ext cx="590725" cy="86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 rotWithShape="1">
          <a:blip r:embed="rId5">
            <a:alphaModFix/>
          </a:blip>
          <a:srcRect b="0" l="0" r="62593" t="0"/>
          <a:stretch/>
        </p:blipFill>
        <p:spPr>
          <a:xfrm>
            <a:off x="523975" y="1755800"/>
            <a:ext cx="1257575" cy="96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 rotWithShape="1">
          <a:blip r:embed="rId6">
            <a:alphaModFix/>
          </a:blip>
          <a:srcRect b="0" l="73651" r="0" t="0"/>
          <a:stretch/>
        </p:blipFill>
        <p:spPr>
          <a:xfrm>
            <a:off x="7529775" y="1755800"/>
            <a:ext cx="931651" cy="86962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7"/>
          <p:cNvSpPr txBox="1"/>
          <p:nvPr/>
        </p:nvSpPr>
        <p:spPr>
          <a:xfrm>
            <a:off x="212425" y="610096"/>
            <a:ext cx="8645400" cy="11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chemeClr val="dk1"/>
                </a:solidFill>
              </a:rPr>
              <a:t>How and how many use Ask A Biologist?</a:t>
            </a:r>
            <a:endParaRPr sz="3000"/>
          </a:p>
        </p:txBody>
      </p:sp>
      <p:pic>
        <p:nvPicPr>
          <p:cNvPr id="109" name="Google Shape;109;p17"/>
          <p:cNvPicPr preferRelativeResize="0"/>
          <p:nvPr/>
        </p:nvPicPr>
        <p:blipFill rotWithShape="1">
          <a:blip r:embed="rId7">
            <a:alphaModFix/>
          </a:blip>
          <a:srcRect b="0" l="67651" r="0" t="0"/>
          <a:stretch/>
        </p:blipFill>
        <p:spPr>
          <a:xfrm>
            <a:off x="7315700" y="3188411"/>
            <a:ext cx="1143827" cy="1014664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7"/>
          <p:cNvSpPr txBox="1"/>
          <p:nvPr/>
        </p:nvSpPr>
        <p:spPr>
          <a:xfrm>
            <a:off x="1961175" y="1852888"/>
            <a:ext cx="8661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8C1E41"/>
                </a:solidFill>
              </a:rPr>
              <a:t>36</a:t>
            </a:r>
            <a:endParaRPr b="1" sz="4800">
              <a:solidFill>
                <a:srgbClr val="8C1E41"/>
              </a:solidFill>
            </a:endParaRPr>
          </a:p>
        </p:txBody>
      </p:sp>
      <p:sp>
        <p:nvSpPr>
          <p:cNvPr id="111" name="Google Shape;111;p17"/>
          <p:cNvSpPr txBox="1"/>
          <p:nvPr/>
        </p:nvSpPr>
        <p:spPr>
          <a:xfrm>
            <a:off x="2755375" y="2272888"/>
            <a:ext cx="1496700" cy="6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5B5B6"/>
                </a:solidFill>
              </a:rPr>
              <a:t>million</a:t>
            </a:r>
            <a:endParaRPr>
              <a:solidFill>
                <a:srgbClr val="B5B5B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7B7B7B"/>
                </a:solidFill>
              </a:rPr>
              <a:t>Page Views</a:t>
            </a:r>
            <a:endParaRPr sz="1800">
              <a:solidFill>
                <a:srgbClr val="7B7B7B"/>
              </a:solidFill>
            </a:endParaRPr>
          </a:p>
        </p:txBody>
      </p:sp>
      <p:sp>
        <p:nvSpPr>
          <p:cNvPr id="112" name="Google Shape;112;p17"/>
          <p:cNvSpPr txBox="1"/>
          <p:nvPr/>
        </p:nvSpPr>
        <p:spPr>
          <a:xfrm>
            <a:off x="5167500" y="1852900"/>
            <a:ext cx="11319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8C1E41"/>
                </a:solidFill>
              </a:rPr>
              <a:t>4.8</a:t>
            </a:r>
            <a:endParaRPr b="1" sz="4800">
              <a:solidFill>
                <a:srgbClr val="8C1E41"/>
              </a:solidFill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6077175" y="2272900"/>
            <a:ext cx="1816800" cy="6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5B5B6"/>
                </a:solidFill>
              </a:rPr>
              <a:t>million</a:t>
            </a:r>
            <a:endParaRPr>
              <a:solidFill>
                <a:srgbClr val="B5B5B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7B7B7B"/>
                </a:solidFill>
              </a:rPr>
              <a:t>Downloads </a:t>
            </a:r>
            <a:r>
              <a:rPr baseline="30000" lang="en" sz="1800">
                <a:solidFill>
                  <a:srgbClr val="B5B5B6"/>
                </a:solidFill>
              </a:rPr>
              <a:t>(2)</a:t>
            </a:r>
            <a:endParaRPr baseline="30000" sz="1800">
              <a:solidFill>
                <a:srgbClr val="B5B5B6"/>
              </a:solidFill>
            </a:endParaRPr>
          </a:p>
        </p:txBody>
      </p:sp>
      <p:sp>
        <p:nvSpPr>
          <p:cNvPr id="114" name="Google Shape;114;p17"/>
          <p:cNvSpPr txBox="1"/>
          <p:nvPr/>
        </p:nvSpPr>
        <p:spPr>
          <a:xfrm>
            <a:off x="1213100" y="3373450"/>
            <a:ext cx="14220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8C1E41"/>
                </a:solidFill>
              </a:rPr>
              <a:t>31%</a:t>
            </a:r>
            <a:endParaRPr b="1" sz="4800">
              <a:solidFill>
                <a:srgbClr val="8C1E41"/>
              </a:solidFill>
            </a:endParaRPr>
          </a:p>
        </p:txBody>
      </p:sp>
      <p:sp>
        <p:nvSpPr>
          <p:cNvPr id="115" name="Google Shape;115;p17"/>
          <p:cNvSpPr txBox="1"/>
          <p:nvPr/>
        </p:nvSpPr>
        <p:spPr>
          <a:xfrm>
            <a:off x="6080100" y="3759875"/>
            <a:ext cx="1496700" cy="6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5B5B6"/>
                </a:solidFill>
              </a:rPr>
              <a:t>thousand </a:t>
            </a:r>
            <a:endParaRPr>
              <a:solidFill>
                <a:srgbClr val="B5B5B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7B7B7B"/>
                </a:solidFill>
              </a:rPr>
              <a:t>Game Plays</a:t>
            </a:r>
            <a:endParaRPr sz="1800">
              <a:solidFill>
                <a:srgbClr val="7B7B7B"/>
              </a:solidFill>
            </a:endParaRPr>
          </a:p>
        </p:txBody>
      </p:sp>
      <p:sp>
        <p:nvSpPr>
          <p:cNvPr id="116" name="Google Shape;116;p17"/>
          <p:cNvSpPr txBox="1"/>
          <p:nvPr/>
        </p:nvSpPr>
        <p:spPr>
          <a:xfrm>
            <a:off x="5037275" y="3400400"/>
            <a:ext cx="12576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8C1E41"/>
                </a:solidFill>
              </a:rPr>
              <a:t>640</a:t>
            </a:r>
            <a:endParaRPr b="1" sz="4800">
              <a:solidFill>
                <a:srgbClr val="8C1E41"/>
              </a:solidFill>
            </a:endParaRPr>
          </a:p>
        </p:txBody>
      </p:sp>
      <p:sp>
        <p:nvSpPr>
          <p:cNvPr id="117" name="Google Shape;117;p17"/>
          <p:cNvSpPr txBox="1"/>
          <p:nvPr/>
        </p:nvSpPr>
        <p:spPr>
          <a:xfrm>
            <a:off x="2561150" y="3798200"/>
            <a:ext cx="2124300" cy="6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5B5B6"/>
                </a:solidFill>
              </a:rPr>
              <a:t>Viewed the site on a </a:t>
            </a:r>
            <a:endParaRPr>
              <a:solidFill>
                <a:srgbClr val="B5B5B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7B7B7B"/>
                </a:solidFill>
              </a:rPr>
              <a:t>Mobile Device</a:t>
            </a:r>
            <a:endParaRPr sz="1800">
              <a:solidFill>
                <a:srgbClr val="7B7B7B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4" name="Google Shape;12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1" name="Google Shape;13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8" name="Google Shape;13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088" y="236750"/>
            <a:ext cx="7869824" cy="439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07125" y="4766050"/>
            <a:ext cx="774400" cy="31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