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50" r:id="rId3"/>
    <p:sldId id="422" r:id="rId4"/>
    <p:sldId id="432" r:id="rId5"/>
    <p:sldId id="435" r:id="rId6"/>
    <p:sldId id="439" r:id="rId7"/>
    <p:sldId id="437" r:id="rId8"/>
    <p:sldId id="434" r:id="rId9"/>
    <p:sldId id="440" r:id="rId10"/>
    <p:sldId id="443" r:id="rId11"/>
    <p:sldId id="448" r:id="rId12"/>
    <p:sldId id="445" r:id="rId13"/>
    <p:sldId id="449" r:id="rId14"/>
    <p:sldId id="446" r:id="rId15"/>
    <p:sldId id="451" r:id="rId16"/>
    <p:sldId id="452" r:id="rId17"/>
    <p:sldId id="453" r:id="rId18"/>
    <p:sldId id="458" r:id="rId19"/>
    <p:sldId id="459" r:id="rId20"/>
    <p:sldId id="460" r:id="rId21"/>
    <p:sldId id="461" r:id="rId22"/>
    <p:sldId id="376" r:id="rId23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45896BF-91BD-403D-AC89-893F48847584}">
          <p14:sldIdLst>
            <p14:sldId id="256"/>
            <p14:sldId id="450"/>
            <p14:sldId id="422"/>
            <p14:sldId id="432"/>
            <p14:sldId id="435"/>
            <p14:sldId id="439"/>
            <p14:sldId id="437"/>
            <p14:sldId id="434"/>
            <p14:sldId id="440"/>
            <p14:sldId id="443"/>
            <p14:sldId id="448"/>
            <p14:sldId id="445"/>
            <p14:sldId id="449"/>
            <p14:sldId id="446"/>
            <p14:sldId id="451"/>
            <p14:sldId id="452"/>
            <p14:sldId id="453"/>
            <p14:sldId id="458"/>
            <p14:sldId id="459"/>
            <p14:sldId id="460"/>
            <p14:sldId id="461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B310"/>
    <a:srgbClr val="FFC425"/>
    <a:srgbClr val="FFFFFF"/>
    <a:srgbClr val="4F5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2" autoAdjust="0"/>
    <p:restoredTop sz="88360" autoAdjust="0"/>
  </p:normalViewPr>
  <p:slideViewPr>
    <p:cSldViewPr snapToGrid="0" snapToObjects="1">
      <p:cViewPr varScale="1">
        <p:scale>
          <a:sx n="48" d="100"/>
          <a:sy n="48" d="100"/>
        </p:scale>
        <p:origin x="146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97119F8-46D7-4D28-9641-3C32851E8E85}" type="datetimeFigureOut">
              <a:rPr lang="zh-TW" altLang="en-US" smtClean="0"/>
              <a:t>2018/5/11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70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C167952-AC9F-43CE-A303-438F42F45B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669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6F163F-49A6-7C49-A734-1207FD1E9B33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9" y="4387137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535067-E270-F540-8BB5-706AC80F5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31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2E47FED-F1EE-0941-B5B1-6BC9E567F60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97792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4051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84045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02119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45018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53311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47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42059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26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65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6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35067-E270-F540-8BB5-706AC80F5A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67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30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90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3B30C19-9A03-2F40-A961-8A5C507AD023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2916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9749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860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1891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9581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6154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85506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FC9EB-747B-DB4B-A0AB-245CC6B1BB1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3717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B3D1-D148-EB48-ADEC-8C4B8293BE65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0C3D-12FC-D245-8811-C3761056B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83970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FFFE-D391-0D41-9AE0-481DB2449659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277FC-8D3F-974B-BE19-A41EF93D0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91925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16E5-66D5-D64C-8301-C0A37113F9B8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A4B0-D808-5242-A885-48F94CC18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57414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2226-C6F6-CF41-80F7-CF391FF786AD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3442-D6D2-B647-9BEF-8D4EBDF4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93253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EC09-DF6F-0D42-BB38-AAA0BB7BDDD2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64D8-9BCD-7C4D-A4C8-CC7BC276D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0423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D5F9-4E7B-B64E-9F2C-72CC839056CF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1E1D-B68A-2444-8CB4-274A50C40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82828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46A5-D190-C948-A4B5-D507375C327F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4A632-3117-B34F-B707-3FB654BF8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6700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1EED-E413-A844-9BE8-9A8C6329D2DB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94AF-55BB-6B48-B9C3-D4544743F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3726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3F0E-58E8-B64F-A194-E2788CE4B284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34EE-0250-6C4A-9051-912F68C10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08951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D216-2813-3A43-AA68-FA4114C81EFD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7B31F-B771-5F4F-BBE1-A988FDEB6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6027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97FA-DAE6-B94C-90D6-F8A441709842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F5C2-6730-CF4A-BEF5-50577CF05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3671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AFE486-69A9-E349-A4E6-ADE336505D8F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88954A-6ACB-1949-8858-BDAEF44A0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62903"/>
            <a:ext cx="9144000" cy="6920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5"/>
          <p:cNvSpPr>
            <a:spLocks noChangeArrowheads="1"/>
          </p:cNvSpPr>
          <p:nvPr/>
        </p:nvSpPr>
        <p:spPr bwMode="auto">
          <a:xfrm>
            <a:off x="436563" y="2151063"/>
            <a:ext cx="8305800" cy="17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400" b="1" dirty="0" smtClean="0">
                <a:latin typeface="Arial" charset="0"/>
              </a:rPr>
              <a:t>Network Access Control</a:t>
            </a:r>
          </a:p>
          <a:p>
            <a:pPr algn="ctr">
              <a:lnSpc>
                <a:spcPts val="6500"/>
              </a:lnSpc>
            </a:pPr>
            <a:r>
              <a:rPr lang="en-US" sz="3200" b="1" dirty="0" smtClean="0">
                <a:latin typeface="Arial" charset="0"/>
              </a:rPr>
              <a:t>Cisco ISE – Present and Future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14338" name="TextBox 11"/>
          <p:cNvSpPr txBox="1">
            <a:spLocks noChangeArrowheads="1"/>
          </p:cNvSpPr>
          <p:nvPr/>
        </p:nvSpPr>
        <p:spPr bwMode="auto">
          <a:xfrm>
            <a:off x="554039" y="1808163"/>
            <a:ext cx="2523844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FFB310"/>
                </a:solidFill>
                <a:latin typeface="Arial" charset="0"/>
              </a:rPr>
              <a:t>Arizona State University</a:t>
            </a:r>
            <a:endParaRPr lang="en-US" sz="1600" b="1" dirty="0">
              <a:solidFill>
                <a:srgbClr val="FFB310"/>
              </a:solidFill>
              <a:latin typeface="Arial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436563" y="4131516"/>
            <a:ext cx="8123237" cy="8382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chemeClr val="tx1"/>
                </a:solidFill>
                <a:latin typeface="Arial" charset="0"/>
              </a:rPr>
              <a:t>Overview Presentation</a:t>
            </a:r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3052" y="6090603"/>
            <a:ext cx="2294271" cy="69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8661"/>
            <a:ext cx="3479979" cy="74933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92465" y="283347"/>
            <a:ext cx="8928244" cy="866135"/>
          </a:xfrm>
          <a:prstGeom prst="rect">
            <a:avLst/>
          </a:prstGeom>
          <a:solidFill>
            <a:srgbClr val="990033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latin typeface="Arial Black"/>
                <a:cs typeface="Arial Black"/>
              </a:rPr>
              <a:t>Cisco ISE Architecture</a:t>
            </a:r>
            <a:endParaRPr lang="en-US" sz="4400" b="1" dirty="0">
              <a:latin typeface="Arial Black"/>
              <a:cs typeface="Arial Black"/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400333" y="1433521"/>
            <a:ext cx="711284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FFC425"/>
                </a:solidFill>
                <a:latin typeface="Arial" charset="0"/>
                <a:cs typeface="Arial" charset="0"/>
              </a:rPr>
              <a:t>Highly Available &amp; Scalable Design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Each virtual appliance is capable of supporting 20,000 end users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Initial deployment with </a:t>
            </a:r>
            <a:r>
              <a:rPr lang="en-US" altLang="zh-CN" sz="2800" dirty="0">
                <a:solidFill>
                  <a:srgbClr val="FFB310"/>
                </a:solidFill>
                <a:latin typeface="Arial" charset="0"/>
                <a:cs typeface="Arial" charset="0"/>
              </a:rPr>
              <a:t>4</a:t>
            </a: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 nodes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All nodes in a single cluster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Load Balancer to achieve even more resiliency and scale</a:t>
            </a:r>
          </a:p>
        </p:txBody>
      </p:sp>
    </p:spTree>
    <p:extLst>
      <p:ext uri="{BB962C8B-B14F-4D97-AF65-F5344CB8AC3E}">
        <p14:creationId xmlns:p14="http://schemas.microsoft.com/office/powerpoint/2010/main" val="346120559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02739" y="283347"/>
            <a:ext cx="8887148" cy="866135"/>
          </a:xfrm>
          <a:prstGeom prst="rect">
            <a:avLst/>
          </a:prstGeom>
          <a:solidFill>
            <a:srgbClr val="FFC4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latin typeface="Arial Black"/>
                <a:cs typeface="Arial Black"/>
              </a:rPr>
              <a:t>Troubleshooting Tools </a:t>
            </a:r>
            <a:endParaRPr lang="en-US" sz="4400" b="1" dirty="0">
              <a:latin typeface="Arial Black"/>
              <a:cs typeface="Arial Black"/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400332" y="1361626"/>
            <a:ext cx="711284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rgbClr val="FFC425"/>
                </a:solidFill>
                <a:latin typeface="Arial" charset="0"/>
                <a:cs typeface="Arial" charset="0"/>
              </a:rPr>
              <a:t>Tools and logging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Splunk</a:t>
            </a:r>
            <a:endParaRPr lang="en-US" altLang="zh-CN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Cisco ISE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Cisco WLC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Access Switch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EDNA and AD</a:t>
            </a:r>
            <a:endParaRPr lang="en-US" altLang="zh-CN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2876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1095" y="283347"/>
            <a:ext cx="9020711" cy="866135"/>
          </a:xfrm>
          <a:prstGeom prst="rect">
            <a:avLst/>
          </a:prstGeom>
          <a:solidFill>
            <a:srgbClr val="990033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 smtClean="0">
                <a:latin typeface="Arial Black"/>
                <a:cs typeface="Arial Black"/>
              </a:rPr>
              <a:t>Tools – SPLUNK</a:t>
            </a:r>
            <a:endParaRPr lang="en-US" sz="4400" dirty="0">
              <a:latin typeface="Arial Black"/>
              <a:cs typeface="Arial Black"/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171732" y="1356814"/>
            <a:ext cx="7112844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FFC425"/>
                </a:solidFill>
                <a:latin typeface="Arial" charset="0"/>
                <a:cs typeface="Arial" charset="0"/>
              </a:rPr>
              <a:t>University owned Syslog system</a:t>
            </a:r>
          </a:p>
          <a:p>
            <a:pPr eaLnBrk="1" hangingPunct="1"/>
            <a:endParaRPr lang="en-US" altLang="zh-CN" b="1" dirty="0" smtClean="0">
              <a:solidFill>
                <a:srgbClr val="FFC425"/>
              </a:solidFill>
              <a:latin typeface="Arial" charset="0"/>
              <a:cs typeface="Arial" charset="0"/>
            </a:endParaRPr>
          </a:p>
          <a:p>
            <a:pPr marL="285750" indent="-285750" defTabSz="914400">
              <a:buClr>
                <a:schemeClr val="bg1"/>
              </a:buClr>
              <a:buFont typeface="Arial"/>
              <a:buChar char="•"/>
            </a:pPr>
            <a:r>
              <a:rPr lang="en-US" altLang="zh-CN" sz="2800" b="1" dirty="0" smtClean="0">
                <a:solidFill>
                  <a:srgbClr val="990033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Easily searchable by user ID or MAC</a:t>
            </a:r>
          </a:p>
          <a:p>
            <a:pPr marL="285750" indent="-285750" defTabSz="914400">
              <a:buClr>
                <a:schemeClr val="bg1"/>
              </a:buClr>
              <a:buFont typeface="Arial"/>
              <a:buChar char="•"/>
            </a:pPr>
            <a:r>
              <a:rPr lang="en-US" altLang="zh-CN" sz="2800" b="1" dirty="0" smtClean="0">
                <a:solidFill>
                  <a:srgbClr val="990033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Most systems log to Splunk</a:t>
            </a:r>
          </a:p>
          <a:p>
            <a:pPr marL="1028700" lvl="1" defTabSz="914400">
              <a:buClr>
                <a:schemeClr val="bg1"/>
              </a:buClr>
              <a:buFont typeface="Arial"/>
              <a:buChar char="•"/>
            </a:pPr>
            <a:r>
              <a:rPr lang="en-US" altLang="zh-CN" sz="2800" b="1" dirty="0" smtClean="0">
                <a:solidFill>
                  <a:srgbClr val="990033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ISE</a:t>
            </a:r>
          </a:p>
          <a:p>
            <a:pPr marL="1028700" lvl="1" defTabSz="914400">
              <a:buClr>
                <a:schemeClr val="bg1"/>
              </a:buClr>
              <a:buFont typeface="Arial"/>
              <a:buChar char="•"/>
            </a:pPr>
            <a:r>
              <a:rPr lang="en-US" altLang="zh-CN" sz="2800" b="1" dirty="0" smtClean="0">
                <a:solidFill>
                  <a:srgbClr val="990033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WLC</a:t>
            </a:r>
          </a:p>
          <a:p>
            <a:pPr marL="1028700" lvl="1" defTabSz="914400">
              <a:buClr>
                <a:schemeClr val="bg1"/>
              </a:buClr>
              <a:buFont typeface="Arial"/>
              <a:buChar char="•"/>
            </a:pPr>
            <a:r>
              <a:rPr lang="en-US" altLang="zh-CN" sz="2800" b="1" dirty="0" smtClean="0">
                <a:solidFill>
                  <a:srgbClr val="990033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Prime</a:t>
            </a:r>
          </a:p>
          <a:p>
            <a:pPr marL="1028700" lvl="1" defTabSz="914400">
              <a:buClr>
                <a:schemeClr val="bg1"/>
              </a:buClr>
              <a:buFont typeface="Arial"/>
              <a:buChar char="•"/>
            </a:pPr>
            <a:r>
              <a:rPr lang="en-US" altLang="zh-CN" sz="2800" b="1" dirty="0" smtClean="0">
                <a:solidFill>
                  <a:srgbClr val="990033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Access switches</a:t>
            </a:r>
          </a:p>
          <a:p>
            <a:pPr marL="285750" defTabSz="914400">
              <a:buClr>
                <a:schemeClr val="bg1"/>
              </a:buClr>
              <a:buFont typeface="Arial"/>
              <a:buChar char="•"/>
            </a:pPr>
            <a:endParaRPr lang="en-US" altLang="zh-CN" sz="2800" b="1" dirty="0" smtClean="0">
              <a:solidFill>
                <a:srgbClr val="990033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285750" defTabSz="914400">
              <a:buClr>
                <a:schemeClr val="bg1"/>
              </a:buClr>
              <a:buFont typeface="Arial"/>
              <a:buChar char="•"/>
            </a:pPr>
            <a:endParaRPr lang="en-US" altLang="zh-CN" sz="2800" b="1" dirty="0" smtClean="0">
              <a:solidFill>
                <a:srgbClr val="990033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285750" indent="-285750" defTabSz="914400">
              <a:buClr>
                <a:schemeClr val="bg1"/>
              </a:buClr>
              <a:buFont typeface="Arial"/>
              <a:buChar char="•"/>
            </a:pPr>
            <a:endParaRPr lang="en-US" altLang="zh-CN" sz="2800" dirty="0" smtClean="0">
              <a:solidFill>
                <a:srgbClr val="FFFFFF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defTabSz="914400">
              <a:buClr>
                <a:schemeClr val="bg1"/>
              </a:buClr>
            </a:pPr>
            <a:endParaRPr lang="en-US" altLang="zh-CN" sz="2000" dirty="0">
              <a:solidFill>
                <a:srgbClr val="FFFFFF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968833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1643" y="283347"/>
            <a:ext cx="8969340" cy="866135"/>
          </a:xfrm>
          <a:prstGeom prst="rect">
            <a:avLst/>
          </a:prstGeom>
          <a:solidFill>
            <a:srgbClr val="FFC4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latin typeface="Arial Black"/>
                <a:cs typeface="Arial Black"/>
              </a:rPr>
              <a:t>Other Factors</a:t>
            </a:r>
            <a:endParaRPr lang="en-US" sz="4400" b="1" dirty="0">
              <a:latin typeface="Arial Black"/>
              <a:cs typeface="Arial Black"/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330758" y="1372925"/>
            <a:ext cx="711284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FFC425"/>
                </a:solidFill>
                <a:latin typeface="Arial" charset="0"/>
                <a:cs typeface="Arial" charset="0"/>
              </a:rPr>
              <a:t>Issues that impact the user experience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Active Directory Groups</a:t>
            </a:r>
            <a:endParaRPr lang="en-US" altLang="zh-CN" sz="2800" dirty="0" smtClean="0">
              <a:solidFill>
                <a:srgbClr val="FFC425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EDNA Role</a:t>
            </a: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Device Support of .1X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Ability of device to dynamically change IP’s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Login and Password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zh-CN" sz="32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3160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82191" y="283347"/>
            <a:ext cx="8979614" cy="866135"/>
          </a:xfrm>
          <a:prstGeom prst="rect">
            <a:avLst/>
          </a:prstGeom>
          <a:solidFill>
            <a:srgbClr val="990033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latin typeface="Arial Black"/>
                <a:cs typeface="Arial Black"/>
              </a:rPr>
              <a:t>Troubleshooting</a:t>
            </a:r>
            <a:endParaRPr lang="en-US" sz="4400" b="1" dirty="0">
              <a:latin typeface="Arial Black"/>
              <a:cs typeface="Arial Black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80455" y="1432829"/>
            <a:ext cx="7112844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rgbClr val="FFC425"/>
                </a:solidFill>
                <a:latin typeface="Arial" charset="0"/>
                <a:cs typeface="Arial" charset="0"/>
              </a:rPr>
              <a:t>Confirm the basics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What</a:t>
            </a:r>
            <a:r>
              <a:rPr lang="en-US" altLang="zh-CN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kind of device is it?</a:t>
            </a:r>
          </a:p>
          <a:p>
            <a:pPr marL="1200150" lvl="1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Hardware and OS?</a:t>
            </a:r>
          </a:p>
          <a:p>
            <a:pPr marL="1200150" lvl="1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Get the MAC</a:t>
            </a:r>
          </a:p>
          <a:p>
            <a:pPr marL="1200150" lvl="1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What is their IP address?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B310"/>
                </a:solidFill>
                <a:latin typeface="Arial" charset="0"/>
                <a:cs typeface="Arial" charset="0"/>
              </a:rPr>
              <a:t>How</a:t>
            </a:r>
            <a:r>
              <a:rPr lang="en-US" altLang="zh-CN" sz="2000" b="1" dirty="0">
                <a:solidFill>
                  <a:srgbClr val="990033"/>
                </a:solidFill>
                <a:latin typeface="Arial" charset="0"/>
                <a:cs typeface="Arial" charset="0"/>
              </a:rPr>
              <a:t> are they trying to get on?</a:t>
            </a:r>
          </a:p>
          <a:p>
            <a:pPr marL="1200150" lvl="1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990033"/>
                </a:solidFill>
                <a:latin typeface="Arial" charset="0"/>
                <a:cs typeface="Arial" charset="0"/>
              </a:rPr>
              <a:t>MAB or credentials</a:t>
            </a:r>
            <a:r>
              <a:rPr lang="en-US" altLang="zh-CN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?</a:t>
            </a:r>
          </a:p>
          <a:p>
            <a:pPr marL="1600200" lvl="2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What credentials?</a:t>
            </a:r>
            <a:endParaRPr lang="en-US" altLang="zh-CN" sz="2000" b="1" dirty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Who</a:t>
            </a:r>
            <a:r>
              <a:rPr lang="en-US" altLang="zh-CN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are they?</a:t>
            </a:r>
          </a:p>
          <a:p>
            <a:pPr marL="1200150" lvl="1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Student or staff?</a:t>
            </a:r>
          </a:p>
          <a:p>
            <a:pPr marL="1200150" lvl="1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Do they have rights?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When</a:t>
            </a:r>
            <a:r>
              <a:rPr lang="en-US" altLang="zh-CN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did they last attempt to connect and authenticate?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What</a:t>
            </a:r>
            <a:r>
              <a:rPr lang="en-US" altLang="zh-CN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was the experience?</a:t>
            </a:r>
          </a:p>
          <a:p>
            <a:pPr marL="1200150" lvl="1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Details MATTER!</a:t>
            </a:r>
          </a:p>
          <a:p>
            <a:pPr marL="1200150" lvl="1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zh-CN" sz="2800" b="1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zh-CN" sz="32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8661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1643" y="283347"/>
            <a:ext cx="8969340" cy="866135"/>
          </a:xfrm>
          <a:prstGeom prst="rect">
            <a:avLst/>
          </a:prstGeom>
          <a:solidFill>
            <a:srgbClr val="FFB31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solidFill>
                  <a:prstClr val="black"/>
                </a:solidFill>
                <a:latin typeface="Arial Black"/>
                <a:cs typeface="Arial Black"/>
              </a:rPr>
              <a:t>Troubleshooting cont’d </a:t>
            </a:r>
            <a:endParaRPr lang="en-US" sz="4400" b="1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181672" y="1346781"/>
            <a:ext cx="7112844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Why do we need the data points?</a:t>
            </a:r>
            <a:r>
              <a:rPr lang="en-US" altLang="zh-CN" sz="2800" dirty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endParaRPr lang="en-US" altLang="zh-CN" sz="2800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1200150" lvl="1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The </a:t>
            </a:r>
            <a:r>
              <a:rPr lang="en-US" altLang="zh-CN" sz="2800" dirty="0">
                <a:solidFill>
                  <a:srgbClr val="FFB310"/>
                </a:solidFill>
                <a:latin typeface="Arial" charset="0"/>
                <a:cs typeface="Arial" charset="0"/>
              </a:rPr>
              <a:t>failure to connect may be the expected behavior</a:t>
            </a:r>
          </a:p>
          <a:p>
            <a:pPr marL="1200150" lvl="1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Black Listed</a:t>
            </a:r>
          </a:p>
          <a:p>
            <a:pPr marL="1200150" lvl="1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Role may not allow authentication</a:t>
            </a:r>
            <a:endParaRPr lang="en-US" altLang="zh-CN" sz="2800" dirty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Follow the data gathered</a:t>
            </a:r>
            <a:endParaRPr lang="en-US" altLang="zh-CN" sz="2800" dirty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Verify the experience if you can</a:t>
            </a:r>
            <a:endParaRPr lang="en-US" altLang="zh-CN" sz="2800" dirty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No such thing as too much info</a:t>
            </a: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Questions…</a:t>
            </a:r>
            <a:endParaRPr lang="en-US" altLang="zh-CN" sz="2800" dirty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zh-CN" sz="2800" b="1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altLang="zh-CN" sz="32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2300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82191" y="283347"/>
            <a:ext cx="8979614" cy="866135"/>
          </a:xfrm>
          <a:prstGeom prst="rect">
            <a:avLst/>
          </a:prstGeom>
          <a:solidFill>
            <a:srgbClr val="990033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latin typeface="Arial Black"/>
                <a:cs typeface="Arial Black"/>
              </a:rPr>
              <a:t>Troubleshooting Tools</a:t>
            </a:r>
            <a:endParaRPr lang="en-US" sz="4400" b="1" dirty="0">
              <a:latin typeface="Arial Black"/>
              <a:cs typeface="Arial Black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72720" y="1259252"/>
            <a:ext cx="866236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rgbClr val="FFC425"/>
                </a:solidFill>
                <a:latin typeface="Arial" charset="0"/>
                <a:cs typeface="Arial" charset="0"/>
              </a:rPr>
              <a:t>Cisco ISE Dashboard</a:t>
            </a:r>
          </a:p>
          <a:p>
            <a:pPr eaLnBrk="1" hangingPunct="1"/>
            <a:endParaRPr lang="en-US" altLang="zh-CN" sz="2800" b="1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zh-CN" sz="32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1" y="1656080"/>
            <a:ext cx="8979613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6503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1643" y="283347"/>
            <a:ext cx="8969340" cy="866135"/>
          </a:xfrm>
          <a:prstGeom prst="rect">
            <a:avLst/>
          </a:prstGeom>
          <a:solidFill>
            <a:srgbClr val="FFB31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solidFill>
                  <a:prstClr val="black"/>
                </a:solidFill>
                <a:latin typeface="Arial Black"/>
                <a:cs typeface="Arial Black"/>
              </a:rPr>
              <a:t>Troubleshooting Tools </a:t>
            </a:r>
            <a:endParaRPr lang="en-US" sz="4400" b="1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308303" y="1249309"/>
            <a:ext cx="7112844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Cisco ISE Radius Troubleshooting Log</a:t>
            </a:r>
          </a:p>
          <a:p>
            <a:pPr eaLnBrk="1" hangingPunct="1"/>
            <a:endParaRPr lang="en-US" altLang="zh-CN" sz="2800" b="1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prstClr val="white"/>
              </a:buClr>
            </a:pPr>
            <a:endParaRPr lang="en-US" altLang="zh-CN" sz="32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3" y="1609797"/>
            <a:ext cx="8969340" cy="52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9044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82191" y="283347"/>
            <a:ext cx="8979614" cy="866135"/>
          </a:xfrm>
          <a:prstGeom prst="rect">
            <a:avLst/>
          </a:prstGeom>
          <a:solidFill>
            <a:srgbClr val="990033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solidFill>
                  <a:prstClr val="black"/>
                </a:solidFill>
                <a:latin typeface="Arial Black"/>
                <a:cs typeface="Arial Black"/>
              </a:rPr>
              <a:t>Troubleshooting Tools</a:t>
            </a:r>
            <a:endParaRPr lang="en-US" sz="4400" b="1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72720" y="1259252"/>
            <a:ext cx="866236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rgbClr val="FFC425"/>
                </a:solidFill>
                <a:latin typeface="Arial" charset="0"/>
                <a:cs typeface="Arial" charset="0"/>
              </a:rPr>
              <a:t>Cisco ISE Identity Management</a:t>
            </a:r>
          </a:p>
          <a:p>
            <a:pPr eaLnBrk="1" hangingPunct="1"/>
            <a:endParaRPr lang="en-US" altLang="zh-CN" sz="2000" b="1" dirty="0" smtClean="0">
              <a:solidFill>
                <a:srgbClr val="FFC425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zh-CN" sz="2000" b="1" dirty="0" smtClean="0">
              <a:solidFill>
                <a:srgbClr val="FFC425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zh-CN" sz="2000" b="1" dirty="0" smtClean="0">
              <a:solidFill>
                <a:srgbClr val="FFC425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zh-CN" sz="2800" b="1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altLang="zh-CN" sz="32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1" y="1709737"/>
            <a:ext cx="8979614" cy="50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3933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1643" y="283347"/>
            <a:ext cx="8969340" cy="866135"/>
          </a:xfrm>
          <a:prstGeom prst="rect">
            <a:avLst/>
          </a:prstGeom>
          <a:solidFill>
            <a:srgbClr val="FFB31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solidFill>
                  <a:prstClr val="black"/>
                </a:solidFill>
                <a:latin typeface="Arial Black"/>
                <a:cs typeface="Arial Black"/>
              </a:rPr>
              <a:t>Troubleshooting Tools </a:t>
            </a:r>
            <a:endParaRPr lang="en-US" sz="4400" b="1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308303" y="1249309"/>
            <a:ext cx="7112844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Splunk Output on Query</a:t>
            </a:r>
          </a:p>
          <a:p>
            <a:pPr eaLnBrk="1" hangingPunct="1"/>
            <a:endParaRPr lang="en-US" altLang="zh-CN" sz="2800" b="1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prstClr val="white"/>
              </a:buClr>
            </a:pPr>
            <a:endParaRPr lang="en-US" altLang="zh-CN" sz="32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1" y="1716505"/>
            <a:ext cx="8979613" cy="51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5800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4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6854" y="283347"/>
            <a:ext cx="8661115" cy="866135"/>
          </a:xfrm>
          <a:prstGeom prst="rect">
            <a:avLst/>
          </a:prstGeom>
          <a:solidFill>
            <a:srgbClr val="FFB31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latin typeface="Arial Black"/>
                <a:cs typeface="Arial Black"/>
              </a:rPr>
              <a:t>Cisco ISE – The Basics</a:t>
            </a:r>
            <a:endParaRPr lang="en-US" sz="4400" b="1" dirty="0">
              <a:latin typeface="Arial Black"/>
              <a:cs typeface="Arial Black"/>
            </a:endParaRPr>
          </a:p>
        </p:txBody>
      </p:sp>
      <p:sp>
        <p:nvSpPr>
          <p:cNvPr id="5" name="Text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8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Hye Tech Network &amp; Security Solutions, </a:t>
            </a:r>
            <a:r>
              <a:rPr lang="en-US" altLang="zh-CN" sz="2800" b="1" dirty="0" err="1" smtClean="0">
                <a:solidFill>
                  <a:srgbClr val="990033"/>
                </a:solidFill>
                <a:latin typeface="Arial" charset="0"/>
                <a:cs typeface="Arial" charset="0"/>
              </a:rPr>
              <a:t>llc</a:t>
            </a:r>
            <a:endParaRPr lang="en-US" altLang="zh-CN" sz="2800" b="1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FFFFFF"/>
              </a:buClr>
            </a:pPr>
            <a:r>
              <a:rPr lang="en-US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Role with the university</a:t>
            </a:r>
          </a:p>
          <a:p>
            <a:pPr eaLnBrk="1" hangingPunct="1">
              <a:buClr>
                <a:srgbClr val="FFFFFF"/>
              </a:buClr>
            </a:pPr>
            <a:r>
              <a:rPr lang="en-US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Purpose of today’s presentation</a:t>
            </a:r>
          </a:p>
          <a:p>
            <a:pPr eaLnBrk="1" hangingPunct="1">
              <a:buClr>
                <a:srgbClr val="FFFFFF"/>
              </a:buClr>
            </a:pPr>
            <a:r>
              <a:rPr lang="en-US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What is NAC? Why do we call it ISE?</a:t>
            </a:r>
          </a:p>
          <a:p>
            <a:pPr eaLnBrk="1" hangingPunct="1">
              <a:buClr>
                <a:srgbClr val="FFFFFF"/>
              </a:buClr>
            </a:pPr>
            <a:r>
              <a:rPr lang="en-US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How does it work?</a:t>
            </a:r>
            <a:endParaRPr lang="en-US" sz="2800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2630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82191" y="283347"/>
            <a:ext cx="8979614" cy="866135"/>
          </a:xfrm>
          <a:prstGeom prst="rect">
            <a:avLst/>
          </a:prstGeom>
          <a:solidFill>
            <a:srgbClr val="990033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solidFill>
                  <a:prstClr val="black"/>
                </a:solidFill>
                <a:latin typeface="Arial Black"/>
                <a:cs typeface="Arial Black"/>
              </a:rPr>
              <a:t>Troubleshooting Tools</a:t>
            </a:r>
            <a:endParaRPr lang="en-US" sz="4400" b="1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24588" y="1259252"/>
            <a:ext cx="883721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rgbClr val="FFC425"/>
                </a:solidFill>
                <a:latin typeface="Arial" charset="0"/>
                <a:cs typeface="Arial" charset="0"/>
              </a:rPr>
              <a:t>Splunk Service Desk Dashboard</a:t>
            </a:r>
          </a:p>
          <a:p>
            <a:pPr eaLnBrk="1" hangingPunct="1"/>
            <a:endParaRPr lang="en-US" altLang="zh-CN" sz="2000" b="1" dirty="0" smtClean="0">
              <a:solidFill>
                <a:srgbClr val="FFC425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zh-CN" sz="2000" b="1" dirty="0" smtClean="0">
              <a:solidFill>
                <a:srgbClr val="FFC425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zh-CN" sz="2000" b="1" dirty="0" smtClean="0">
              <a:solidFill>
                <a:srgbClr val="FFC425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zh-CN" sz="2800" b="1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altLang="zh-CN" sz="32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1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1" y="1776792"/>
            <a:ext cx="8979614" cy="33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10057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1643" y="283347"/>
            <a:ext cx="8969340" cy="866135"/>
          </a:xfrm>
          <a:prstGeom prst="rect">
            <a:avLst/>
          </a:prstGeom>
          <a:solidFill>
            <a:srgbClr val="FFB31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solidFill>
                  <a:prstClr val="black"/>
                </a:solidFill>
                <a:latin typeface="Arial Black"/>
                <a:cs typeface="Arial Black"/>
              </a:rPr>
              <a:t>Troubleshooting Tools </a:t>
            </a:r>
            <a:endParaRPr lang="en-US" sz="4400" b="1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228093" y="1249309"/>
            <a:ext cx="872268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Requesting Splunk Access via Service Now</a:t>
            </a:r>
          </a:p>
          <a:p>
            <a:pPr eaLnBrk="1" hangingPunct="1"/>
            <a:endParaRPr lang="en-US" altLang="zh-CN" sz="2000" b="1" dirty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Submit Service Now “Enterprise Infrastructure and Services/SPLUNK Access” catalog </a:t>
            </a:r>
            <a:r>
              <a:rPr lang="en-US" dirty="0" smtClean="0">
                <a:solidFill>
                  <a:schemeClr val="bg1"/>
                </a:solidFill>
              </a:rPr>
              <a:t>item with your user ID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Select “SPLUNK Access” and “SPLUNK Tier1 Support” access needed.</a:t>
            </a:r>
          </a:p>
          <a:p>
            <a:pPr eaLnBrk="1" hangingPunct="1"/>
            <a:endParaRPr lang="en-US" altLang="zh-CN" sz="2000" b="1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zh-CN" sz="2800" b="1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prstClr val="white"/>
              </a:buClr>
            </a:pPr>
            <a:endParaRPr lang="en-US" altLang="zh-CN" sz="32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0126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3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520700" y="2354263"/>
            <a:ext cx="8064500" cy="9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Questions</a:t>
            </a:r>
            <a:r>
              <a:rPr lang="en-US" sz="6500" b="1" dirty="0" smtClean="0">
                <a:latin typeface="Arial" charset="0"/>
                <a:cs typeface="Arial" charset="0"/>
              </a:rPr>
              <a:t>?</a:t>
            </a:r>
            <a:endParaRPr lang="en-US" sz="65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33561" y="283347"/>
            <a:ext cx="8835082" cy="866135"/>
          </a:xfrm>
          <a:prstGeom prst="rect">
            <a:avLst/>
          </a:prstGeom>
          <a:solidFill>
            <a:srgbClr val="990033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latin typeface="Arial Black"/>
                <a:cs typeface="Arial Black"/>
              </a:rPr>
              <a:t>Cisco ISE – What is it?</a:t>
            </a: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231367" y="1584673"/>
            <a:ext cx="711284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571500" indent="-571500" eaLnBrk="1" hangingPunct="1">
              <a:buClr>
                <a:schemeClr val="bg1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What exactly is ISE?</a:t>
            </a:r>
          </a:p>
          <a:p>
            <a:pPr eaLnBrk="1" hangingPunct="1">
              <a:buClr>
                <a:schemeClr val="bg1"/>
              </a:buClr>
            </a:pPr>
            <a:endParaRPr lang="en-US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571500" indent="-571500" eaLnBrk="1" hangingPunct="1">
              <a:buClr>
                <a:schemeClr val="bg1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What can it do?</a:t>
            </a:r>
          </a:p>
          <a:p>
            <a:pPr eaLnBrk="1" hangingPunct="1">
              <a:buClr>
                <a:schemeClr val="bg1"/>
              </a:buClr>
            </a:pPr>
            <a:endParaRPr lang="en-US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571500" indent="-571500" eaLnBrk="1" hangingPunct="1">
              <a:buClr>
                <a:schemeClr val="bg1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What is it doing for ASU today?</a:t>
            </a:r>
          </a:p>
          <a:p>
            <a:pPr eaLnBrk="1" hangingPunct="1">
              <a:buClr>
                <a:schemeClr val="bg1"/>
              </a:buClr>
            </a:pPr>
            <a:endParaRPr lang="en-US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571500" indent="-571500" eaLnBrk="1" hangingPunct="1">
              <a:buClr>
                <a:schemeClr val="bg1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What is it NOT doing?</a:t>
            </a:r>
          </a:p>
          <a:p>
            <a:pPr marL="571500" indent="-571500" eaLnBrk="1" hangingPunct="1">
              <a:buClr>
                <a:schemeClr val="bg1"/>
              </a:buClr>
              <a:buFont typeface="Arial"/>
              <a:buChar char="•"/>
            </a:pPr>
            <a:endParaRPr lang="en-US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50122" y="650678"/>
            <a:ext cx="1152939" cy="25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endParaRPr lang="zh-TW" altLang="en-US" sz="34400" dirty="0">
              <a:solidFill>
                <a:srgbClr val="990033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689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43835" y="283347"/>
            <a:ext cx="8835082" cy="866135"/>
          </a:xfrm>
          <a:prstGeom prst="rect">
            <a:avLst/>
          </a:prstGeom>
          <a:solidFill>
            <a:srgbClr val="FFC4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latin typeface="Arial Black"/>
                <a:cs typeface="Arial Black"/>
              </a:rPr>
              <a:t>Cisco ISE – What is Next</a:t>
            </a:r>
            <a:endParaRPr lang="en-US" sz="4400" b="1" dirty="0">
              <a:latin typeface="Arial Black"/>
              <a:cs typeface="Arial Black"/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310881" y="1551197"/>
            <a:ext cx="711284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Wired Authentication</a:t>
            </a:r>
          </a:p>
          <a:p>
            <a:pPr marL="514350" indent="-51435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Non Dorm switch ports will be configured to use .1X</a:t>
            </a:r>
            <a:endParaRPr lang="en-US" altLang="zh-CN" sz="2800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Pilot sites are being scheduled</a:t>
            </a:r>
          </a:p>
          <a:p>
            <a:pPr marL="514350" indent="-51435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Goal is two fold</a:t>
            </a:r>
          </a:p>
          <a:p>
            <a:pPr marL="1257300" lvl="1" indent="-51435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Identify the users on the network</a:t>
            </a:r>
          </a:p>
          <a:p>
            <a:pPr marL="1257300" lvl="1" indent="-51435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Give them the access they need</a:t>
            </a:r>
          </a:p>
        </p:txBody>
      </p:sp>
    </p:spTree>
    <p:extLst>
      <p:ext uri="{BB962C8B-B14F-4D97-AF65-F5344CB8AC3E}">
        <p14:creationId xmlns:p14="http://schemas.microsoft.com/office/powerpoint/2010/main" val="205169289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82191" y="283347"/>
            <a:ext cx="8928244" cy="866135"/>
          </a:xfrm>
          <a:prstGeom prst="rect">
            <a:avLst/>
          </a:prstGeom>
          <a:solidFill>
            <a:srgbClr val="990033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latin typeface="Arial Black"/>
                <a:cs typeface="Arial Black"/>
              </a:rPr>
              <a:t>Cisco ISE – How it Works</a:t>
            </a:r>
            <a:endParaRPr lang="en-US" sz="4400" b="1" dirty="0">
              <a:latin typeface="Arial Black"/>
              <a:cs typeface="Arial Black"/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281063" y="1517505"/>
            <a:ext cx="711284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bg1"/>
              </a:buClr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Acronyms and Names You Will Hear…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W</a:t>
            </a:r>
            <a:r>
              <a:rPr lang="en-US" altLang="zh-CN" sz="2800" dirty="0" smtClean="0">
                <a:solidFill>
                  <a:srgbClr val="FFC425"/>
                </a:solidFill>
                <a:latin typeface="Arial" charset="0"/>
                <a:cs typeface="Arial" charset="0"/>
              </a:rPr>
              <a:t>ireless </a:t>
            </a: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A</a:t>
            </a:r>
            <a:r>
              <a:rPr lang="en-US" altLang="zh-CN" sz="2800" dirty="0" smtClean="0">
                <a:solidFill>
                  <a:srgbClr val="FFC425"/>
                </a:solidFill>
                <a:latin typeface="Arial" charset="0"/>
                <a:cs typeface="Arial" charset="0"/>
              </a:rPr>
              <a:t>ccess </a:t>
            </a: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P</a:t>
            </a:r>
            <a:r>
              <a:rPr lang="en-US" altLang="zh-CN" sz="2800" dirty="0" smtClean="0">
                <a:solidFill>
                  <a:srgbClr val="FFC425"/>
                </a:solidFill>
                <a:latin typeface="Arial" charset="0"/>
                <a:cs typeface="Arial" charset="0"/>
              </a:rPr>
              <a:t>oint - </a:t>
            </a: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WAP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W</a:t>
            </a: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ireless</a:t>
            </a:r>
            <a:r>
              <a:rPr lang="en-US" altLang="zh-CN" sz="2800" dirty="0" smtClean="0">
                <a:solidFill>
                  <a:srgbClr val="FFC425"/>
                </a:solidFill>
                <a:latin typeface="Arial" charset="0"/>
                <a:cs typeface="Arial" charset="0"/>
              </a:rPr>
              <a:t> </a:t>
            </a: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L</a:t>
            </a: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AN </a:t>
            </a: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C</a:t>
            </a: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ontroller – </a:t>
            </a: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WLC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Cisco Prime - Prime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Cisco ISE – ISE or NAC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Windows </a:t>
            </a: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A</a:t>
            </a: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ctive </a:t>
            </a: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D</a:t>
            </a: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irectory – AD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Access Switches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VLAN’s and VRF’s</a:t>
            </a:r>
            <a:endParaRPr lang="en-US" altLang="zh-CN" sz="2800" dirty="0">
              <a:solidFill>
                <a:srgbClr val="FFB31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B310"/>
                </a:solidFill>
                <a:latin typeface="Arial" charset="0"/>
                <a:cs typeface="Arial" charset="0"/>
              </a:rPr>
              <a:t>Endpoints – Users and their devices</a:t>
            </a:r>
          </a:p>
          <a:p>
            <a:pPr eaLnBrk="1" hangingPunct="1">
              <a:buClr>
                <a:schemeClr val="bg1"/>
              </a:buClr>
            </a:pPr>
            <a:endParaRPr lang="en-US" altLang="zh-CN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2242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82193" y="283347"/>
            <a:ext cx="8928244" cy="925894"/>
          </a:xfrm>
          <a:prstGeom prst="rect">
            <a:avLst/>
          </a:prstGeom>
          <a:solidFill>
            <a:srgbClr val="FFC4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3200" b="1" dirty="0">
                <a:latin typeface="Arial Black"/>
                <a:cs typeface="Arial Black"/>
              </a:rPr>
              <a:t>Cisco ISE – How it </a:t>
            </a:r>
            <a:r>
              <a:rPr lang="en-US" sz="3200" b="1" dirty="0" smtClean="0">
                <a:latin typeface="Arial Black"/>
                <a:cs typeface="Arial Black"/>
              </a:rPr>
              <a:t>Works cont’d</a:t>
            </a:r>
            <a:endParaRPr lang="en-US" sz="3200" b="1" dirty="0">
              <a:latin typeface="Arial Black"/>
              <a:cs typeface="Arial Black"/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251246" y="1630710"/>
            <a:ext cx="711284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C425"/>
                </a:solidFill>
                <a:latin typeface="Arial" charset="0"/>
                <a:cs typeface="Arial" charset="0"/>
              </a:rPr>
              <a:t>Authentication – Credentials vs other</a:t>
            </a:r>
          </a:p>
          <a:p>
            <a:pPr marL="1200150" lvl="1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What are the options?</a:t>
            </a:r>
          </a:p>
          <a:p>
            <a:pPr marL="1200150" lvl="1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What else is used?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Access – Successful connectivity</a:t>
            </a:r>
          </a:p>
          <a:p>
            <a:pPr marL="1200150" lvl="1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C425"/>
                </a:solidFill>
                <a:latin typeface="Arial" charset="0"/>
                <a:cs typeface="Arial" charset="0"/>
              </a:rPr>
              <a:t>What happens now?</a:t>
            </a:r>
          </a:p>
          <a:p>
            <a:pPr marL="1200150" lvl="1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Why is the EDNA role important for a user?</a:t>
            </a:r>
          </a:p>
          <a:p>
            <a:pPr marL="457200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ISE and Network Segmentation</a:t>
            </a:r>
          </a:p>
          <a:p>
            <a:pPr marL="1200150" lvl="1" indent="-457200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How does it all tie together?</a:t>
            </a:r>
          </a:p>
          <a:p>
            <a:pPr eaLnBrk="1" hangingPunct="1"/>
            <a:endParaRPr lang="en-US" altLang="zh-CN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5277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274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92464" y="283347"/>
            <a:ext cx="8928245" cy="825611"/>
          </a:xfrm>
          <a:prstGeom prst="rect">
            <a:avLst/>
          </a:prstGeom>
          <a:solidFill>
            <a:srgbClr val="990033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3200" b="1" dirty="0" smtClean="0">
                <a:latin typeface="Arial Black"/>
                <a:cs typeface="Arial Black"/>
              </a:rPr>
              <a:t>Cisco ISE – Current Architecture</a:t>
            </a:r>
            <a:endParaRPr lang="en-US" sz="3200" b="1" dirty="0">
              <a:latin typeface="Arial Black"/>
              <a:cs typeface="Arial Black"/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390394" y="1492588"/>
            <a:ext cx="71128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Data Centers – IO and ISTB1</a:t>
            </a:r>
          </a:p>
          <a:p>
            <a:pPr eaLnBrk="1" hangingPunct="1"/>
            <a:endParaRPr lang="en-US" altLang="zh-CN" b="1" dirty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zh-CN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6 UCS Hosts</a:t>
            </a:r>
          </a:p>
          <a:p>
            <a:pPr eaLnBrk="1" hangingPunct="1"/>
            <a:r>
              <a:rPr lang="en-US" altLang="zh-CN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2 Admin nodes</a:t>
            </a:r>
          </a:p>
          <a:p>
            <a:pPr eaLnBrk="1" hangingPunct="1"/>
            <a:r>
              <a:rPr lang="en-US" altLang="zh-CN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2 Monitor nodes</a:t>
            </a:r>
          </a:p>
          <a:p>
            <a:pPr eaLnBrk="1" hangingPunct="1"/>
            <a:r>
              <a:rPr lang="en-US" altLang="zh-CN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4 Policy Nodes</a:t>
            </a:r>
            <a:endParaRPr lang="en-US" altLang="zh-CN" dirty="0" smtClean="0">
              <a:solidFill>
                <a:srgbClr val="FFB31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438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13012" y="283347"/>
            <a:ext cx="8907697" cy="825611"/>
          </a:xfrm>
          <a:prstGeom prst="rect">
            <a:avLst/>
          </a:prstGeom>
          <a:solidFill>
            <a:srgbClr val="FFB31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3200" b="1" dirty="0">
                <a:latin typeface="Arial Black"/>
                <a:cs typeface="Arial Black"/>
              </a:rPr>
              <a:t>Cisco ISE – </a:t>
            </a:r>
            <a:r>
              <a:rPr lang="en-US" sz="3200" b="1" dirty="0" smtClean="0">
                <a:latin typeface="Arial Black"/>
                <a:cs typeface="Arial Black"/>
              </a:rPr>
              <a:t>Future Architecture</a:t>
            </a:r>
            <a:endParaRPr lang="en-US" sz="4400" b="1" dirty="0">
              <a:latin typeface="Arial Black"/>
              <a:cs typeface="Arial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260" y="1528107"/>
            <a:ext cx="80308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990033"/>
                </a:solidFill>
                <a:latin typeface="Arial" charset="0"/>
                <a:cs typeface="Arial" charset="0"/>
              </a:rPr>
              <a:t>Data Centers – </a:t>
            </a:r>
            <a:r>
              <a:rPr lang="en-US" altLang="zh-CN" sz="24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ISTB1 </a:t>
            </a:r>
            <a:r>
              <a:rPr lang="en-US" altLang="zh-CN" sz="2400" b="1" dirty="0">
                <a:solidFill>
                  <a:srgbClr val="990033"/>
                </a:solidFill>
                <a:latin typeface="Arial" charset="0"/>
                <a:cs typeface="Arial" charset="0"/>
              </a:rPr>
              <a:t>and </a:t>
            </a:r>
            <a:r>
              <a:rPr lang="en-US" altLang="zh-CN" sz="24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West</a:t>
            </a:r>
            <a:endParaRPr lang="en-US" altLang="zh-CN" sz="2400" b="1" dirty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zh-CN" sz="2400" b="1" dirty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zh-CN" sz="2400" b="1" dirty="0">
                <a:solidFill>
                  <a:srgbClr val="990033"/>
                </a:solidFill>
                <a:latin typeface="Arial" charset="0"/>
                <a:cs typeface="Arial" charset="0"/>
              </a:rPr>
              <a:t>6 UCS Hosts</a:t>
            </a:r>
          </a:p>
          <a:p>
            <a:pPr eaLnBrk="1" hangingPunct="1"/>
            <a:r>
              <a:rPr lang="en-US" altLang="zh-CN" sz="2400" b="1" dirty="0">
                <a:solidFill>
                  <a:srgbClr val="990033"/>
                </a:solidFill>
                <a:latin typeface="Arial" charset="0"/>
                <a:cs typeface="Arial" charset="0"/>
              </a:rPr>
              <a:t>2 Admin nodes</a:t>
            </a:r>
          </a:p>
          <a:p>
            <a:pPr eaLnBrk="1" hangingPunct="1"/>
            <a:r>
              <a:rPr lang="en-US" altLang="zh-CN" sz="2400" b="1" dirty="0">
                <a:solidFill>
                  <a:srgbClr val="990033"/>
                </a:solidFill>
                <a:latin typeface="Arial" charset="0"/>
                <a:cs typeface="Arial" charset="0"/>
              </a:rPr>
              <a:t>2 Monitor nodes</a:t>
            </a:r>
          </a:p>
          <a:p>
            <a:pPr eaLnBrk="1" hangingPunct="1"/>
            <a:r>
              <a:rPr lang="en-US" altLang="zh-CN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12</a:t>
            </a:r>
            <a:r>
              <a:rPr lang="en-US" altLang="zh-CN" sz="24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en-US" altLang="zh-CN" sz="2400" b="1" dirty="0">
                <a:solidFill>
                  <a:srgbClr val="990033"/>
                </a:solidFill>
                <a:latin typeface="Arial" charset="0"/>
                <a:cs typeface="Arial" charset="0"/>
              </a:rPr>
              <a:t>Policy </a:t>
            </a:r>
            <a:r>
              <a:rPr lang="en-US" altLang="zh-CN" sz="24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Nodes</a:t>
            </a:r>
          </a:p>
          <a:p>
            <a:pPr eaLnBrk="1" hangingPunct="1"/>
            <a:r>
              <a:rPr lang="en-US" altLang="zh-CN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4</a:t>
            </a:r>
            <a:r>
              <a:rPr lang="en-US" altLang="zh-CN" sz="24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F5 Load Balancers</a:t>
            </a:r>
            <a:endParaRPr lang="en-US" altLang="zh-CN" sz="2400" dirty="0">
              <a:solidFill>
                <a:srgbClr val="FFB31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014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9209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92465" y="283347"/>
            <a:ext cx="8948792" cy="925894"/>
          </a:xfrm>
          <a:prstGeom prst="rect">
            <a:avLst/>
          </a:prstGeom>
          <a:solidFill>
            <a:srgbClr val="FFC4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smtClean="0">
                <a:latin typeface="Arial Black"/>
                <a:cs typeface="Arial Black"/>
              </a:rPr>
              <a:t>Cisco Future ISE Topology</a:t>
            </a:r>
            <a:endParaRPr lang="en-US" sz="4400" b="1" dirty="0">
              <a:latin typeface="Arial Black"/>
              <a:cs typeface="Arial Black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50122" y="650678"/>
            <a:ext cx="1152939" cy="25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endParaRPr lang="zh-TW" altLang="en-US" sz="34400" dirty="0">
              <a:solidFill>
                <a:srgbClr val="990033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5" y="1370971"/>
            <a:ext cx="8948791" cy="53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7335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6075</TotalTime>
  <Words>588</Words>
  <Application>Microsoft Office PowerPoint</Application>
  <PresentationFormat>On-screen Show (4:3)</PresentationFormat>
  <Paragraphs>178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Arial Black</vt:lpstr>
      <vt:lpstr>Arial Unicode MS</vt:lpstr>
      <vt:lpstr>Calibri</vt:lpstr>
      <vt:lpstr>新細明體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Audrey</dc:creator>
  <cp:lastModifiedBy>anthony koewler</cp:lastModifiedBy>
  <cp:revision>321</cp:revision>
  <cp:lastPrinted>2015-02-09T18:25:18Z</cp:lastPrinted>
  <dcterms:created xsi:type="dcterms:W3CDTF">2011-07-19T18:53:07Z</dcterms:created>
  <dcterms:modified xsi:type="dcterms:W3CDTF">2018-05-11T18:41:35Z</dcterms:modified>
</cp:coreProperties>
</file>