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6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slide" Target="slides/slide18.xml"/><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12" Type="http://schemas.openxmlformats.org/officeDocument/2006/relationships/slide" Target="slides/slide8.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517a09f6c0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517a09f6c0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517a09f6c0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517a09f6c0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517a09f6c0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517a09f6c0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517a09f6c0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517a09f6c0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4f9910b5c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4f9910b5c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4f9910b5c5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g4f9910b5c5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4f9910b5c5_0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g4f9910b5c5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517a09f6c0_0_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g517a09f6c0_0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517a09f6c0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517a09f6c0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Char char="●"/>
            </a:pPr>
            <a:r>
              <a:rPr lang="en" sz="1800">
                <a:solidFill>
                  <a:schemeClr val="dk1"/>
                </a:solidFill>
              </a:rPr>
              <a:t>Safe environment where students can try, fail, learn and gain confidence.</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You feel like you are there.</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Students work through real-life experiences.</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Experiences that are difficult or impossible to do in a face-to-face course.</a:t>
            </a:r>
            <a:endParaRPr sz="1800">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sz="1800">
              <a:solidFill>
                <a:schemeClr val="dk1"/>
              </a:solidFill>
            </a:endParaRPr>
          </a:p>
          <a:p>
            <a:pPr indent="0" lvl="0" marL="914400" marR="0" rtl="0" algn="l">
              <a:lnSpc>
                <a:spcPct val="100000"/>
              </a:lnSpc>
              <a:spcBef>
                <a:spcPts val="0"/>
              </a:spcBef>
              <a:spcAft>
                <a:spcPts val="0"/>
              </a:spcAft>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p5: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dk1"/>
                </a:solidFill>
              </a:rPr>
              <a:t>Points to mention</a:t>
            </a:r>
            <a:endParaRPr>
              <a:solidFill>
                <a:schemeClr val="dk1"/>
              </a:solidFill>
            </a:endParaRPr>
          </a:p>
          <a:p>
            <a:pPr indent="0" lvl="0" marL="457200" marR="0" rtl="0" algn="l">
              <a:lnSpc>
                <a:spcPct val="100000"/>
              </a:lnSpc>
              <a:spcBef>
                <a:spcPts val="0"/>
              </a:spcBef>
              <a:spcAft>
                <a:spcPts val="0"/>
              </a:spcAft>
              <a:buNone/>
            </a:pPr>
            <a:r>
              <a:t/>
            </a:r>
            <a:endParaRPr>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Scale</a:t>
            </a:r>
            <a:endParaRPr>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Access</a:t>
            </a:r>
            <a:endParaRPr>
              <a:solidFill>
                <a:schemeClr val="dk1"/>
              </a:solidFill>
            </a:endParaRPr>
          </a:p>
          <a:p>
            <a:pPr indent="-317500" lvl="0" marL="457200" marR="0" rtl="0" algn="l">
              <a:lnSpc>
                <a:spcPct val="100000"/>
              </a:lnSpc>
              <a:spcBef>
                <a:spcPts val="0"/>
              </a:spcBef>
              <a:spcAft>
                <a:spcPts val="0"/>
              </a:spcAft>
              <a:buClr>
                <a:schemeClr val="dk1"/>
              </a:buClr>
              <a:buSzPts val="1400"/>
              <a:buChar char="-"/>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517a09f6c0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g517a09f6c0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
                <a:solidFill>
                  <a:schemeClr val="dk1"/>
                </a:solidFill>
              </a:rPr>
              <a:t>Plenty of research to back this up, but here are a selected few. Talk about immersion and presence, the feeling of being there, and its impact on the learning experience.</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4eef99939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4eef9993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417325dce2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g417325dce2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
                <a:solidFill>
                  <a:schemeClr val="dk1"/>
                </a:solidFill>
              </a:rPr>
              <a:t>Talk about headset distribution</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417325dce2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g417325dce2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
                <a:solidFill>
                  <a:schemeClr val="dk1"/>
                </a:solidFill>
              </a:rPr>
              <a:t>Lenovo Mirage Solo VR Headset</a:t>
            </a:r>
            <a:endParaRPr>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1st standalone Daydream headset </a:t>
            </a:r>
            <a:endParaRPr>
              <a:solidFill>
                <a:schemeClr val="dk1"/>
              </a:solidFill>
            </a:endParaRPr>
          </a:p>
          <a:p>
            <a:pPr indent="-317500" lvl="0" marL="457200" marR="0" rtl="0" algn="l">
              <a:lnSpc>
                <a:spcPct val="100000"/>
              </a:lnSpc>
              <a:spcBef>
                <a:spcPts val="0"/>
              </a:spcBef>
              <a:spcAft>
                <a:spcPts val="0"/>
              </a:spcAft>
              <a:buClr>
                <a:schemeClr val="dk1"/>
              </a:buClr>
              <a:buSzPts val="1400"/>
              <a:buChar char="-"/>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4f9910b5c5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 name="Google Shape;111;g4f9910b5c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4eef99939f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4eef99939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517a09f6c0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517a09f6c0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Intro Option 2">
  <p:cSld name="Cover Intro Option 2">
    <p:spTree>
      <p:nvGrpSpPr>
        <p:cNvPr id="8" name="Shape 8"/>
        <p:cNvGrpSpPr/>
        <p:nvPr/>
      </p:nvGrpSpPr>
      <p:grpSpPr>
        <a:xfrm>
          <a:off x="0" y="0"/>
          <a:ext cx="0" cy="0"/>
          <a:chOff x="0" y="0"/>
          <a:chExt cx="0" cy="0"/>
        </a:xfrm>
      </p:grpSpPr>
      <p:sp>
        <p:nvSpPr>
          <p:cNvPr id="9" name="Google Shape;9;p2"/>
          <p:cNvSpPr txBox="1"/>
          <p:nvPr>
            <p:ph type="title"/>
          </p:nvPr>
        </p:nvSpPr>
        <p:spPr>
          <a:xfrm>
            <a:off x="311700" y="12832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400"/>
              <a:buFont typeface="Arial"/>
              <a:buNone/>
              <a:defRPr b="1" i="0" sz="7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9pPr>
          </a:lstStyle>
          <a:p/>
        </p:txBody>
      </p:sp>
      <p:sp>
        <p:nvSpPr>
          <p:cNvPr id="10" name="Google Shape;10;p2"/>
          <p:cNvSpPr txBox="1"/>
          <p:nvPr>
            <p:ph idx="1" type="subTitle"/>
          </p:nvPr>
        </p:nvSpPr>
        <p:spPr>
          <a:xfrm>
            <a:off x="360625" y="1005325"/>
            <a:ext cx="7508700" cy="3570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chemeClr val="accent1"/>
                </a:highlight>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9pPr>
          </a:lstStyle>
          <a:p/>
        </p:txBody>
      </p:sp>
      <p:pic>
        <p:nvPicPr>
          <p:cNvPr id="11" name="Google Shape;11;p2"/>
          <p:cNvPicPr preferRelativeResize="0"/>
          <p:nvPr/>
        </p:nvPicPr>
        <p:blipFill rotWithShape="1">
          <a:blip r:embed="rId2">
            <a:alphaModFix/>
          </a:blip>
          <a:srcRect b="0" l="0" r="0" t="0"/>
          <a:stretch/>
        </p:blipFill>
        <p:spPr>
          <a:xfrm>
            <a:off x="167375" y="3799423"/>
            <a:ext cx="3464700" cy="961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 Layout 2">
    <p:spTree>
      <p:nvGrpSpPr>
        <p:cNvPr id="41" name="Shape 41"/>
        <p:cNvGrpSpPr/>
        <p:nvPr/>
      </p:nvGrpSpPr>
      <p:grpSpPr>
        <a:xfrm>
          <a:off x="0" y="0"/>
          <a:ext cx="0" cy="0"/>
          <a:chOff x="0" y="0"/>
          <a:chExt cx="0" cy="0"/>
        </a:xfrm>
      </p:grpSpPr>
      <p:sp>
        <p:nvSpPr>
          <p:cNvPr id="42" name="Google Shape;42;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4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1" i="0" sz="3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1" i="0" sz="3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1" i="0" sz="3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1" i="0" sz="3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1" i="0" sz="3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1" i="0" sz="3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1" i="0" sz="3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1" i="0" sz="3600" u="none" cap="none" strike="noStrike">
                <a:solidFill>
                  <a:schemeClr val="dk1"/>
                </a:solidFill>
                <a:latin typeface="Arial"/>
                <a:ea typeface="Arial"/>
                <a:cs typeface="Arial"/>
                <a:sym typeface="Arial"/>
              </a:defRPr>
            </a:lvl9pPr>
          </a:lstStyle>
          <a:p/>
        </p:txBody>
      </p:sp>
      <p:sp>
        <p:nvSpPr>
          <p:cNvPr id="43" name="Google Shape;43;p11"/>
          <p:cNvSpPr/>
          <p:nvPr/>
        </p:nvSpPr>
        <p:spPr>
          <a:xfrm>
            <a:off x="-19225" y="1760200"/>
            <a:ext cx="9163200" cy="3438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eadline with text" type="titleOnly">
  <p:cSld name="TITLE_ONLY">
    <p:spTree>
      <p:nvGrpSpPr>
        <p:cNvPr id="44" name="Shape 44"/>
        <p:cNvGrpSpPr/>
        <p:nvPr/>
      </p:nvGrpSpPr>
      <p:grpSpPr>
        <a:xfrm>
          <a:off x="0" y="0"/>
          <a:ext cx="0" cy="0"/>
          <a:chOff x="0" y="0"/>
          <a:chExt cx="0" cy="0"/>
        </a:xfrm>
      </p:grpSpPr>
      <p:sp>
        <p:nvSpPr>
          <p:cNvPr id="45" name="Google Shape;45;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400"/>
              <a:buFont typeface="Arial"/>
              <a:buNone/>
              <a:defRPr b="1" i="0" sz="2800" u="none" cap="none" strike="noStrike">
                <a:solidFill>
                  <a:schemeClr val="dk1"/>
                </a:solidFill>
                <a:highlight>
                  <a:schemeClr val="accent1"/>
                </a:highlight>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9pPr>
          </a:lstStyle>
          <a:p/>
        </p:txBody>
      </p:sp>
      <p:sp>
        <p:nvSpPr>
          <p:cNvPr id="46" name="Google Shape;46;p12"/>
          <p:cNvSpPr txBox="1"/>
          <p:nvPr>
            <p:ph idx="1" type="body"/>
          </p:nvPr>
        </p:nvSpPr>
        <p:spPr>
          <a:xfrm>
            <a:off x="100575" y="1204825"/>
            <a:ext cx="80316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eadline with 3 column">
  <p:cSld name="Headline with 3 column">
    <p:spTree>
      <p:nvGrpSpPr>
        <p:cNvPr id="47" name="Shape 47"/>
        <p:cNvGrpSpPr/>
        <p:nvPr/>
      </p:nvGrpSpPr>
      <p:grpSpPr>
        <a:xfrm>
          <a:off x="0" y="0"/>
          <a:ext cx="0" cy="0"/>
          <a:chOff x="0" y="0"/>
          <a:chExt cx="0" cy="0"/>
        </a:xfrm>
      </p:grpSpPr>
      <p:sp>
        <p:nvSpPr>
          <p:cNvPr id="48" name="Google Shape;48;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400"/>
              <a:buFont typeface="Arial"/>
              <a:buNone/>
              <a:defRPr b="1" i="0" sz="2800" u="none" cap="none" strike="noStrike">
                <a:solidFill>
                  <a:schemeClr val="dk1"/>
                </a:solidFill>
                <a:highlight>
                  <a:schemeClr val="accent1"/>
                </a:highlight>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9pPr>
          </a:lstStyle>
          <a:p/>
        </p:txBody>
      </p:sp>
      <p:sp>
        <p:nvSpPr>
          <p:cNvPr id="49" name="Google Shape;49;p13"/>
          <p:cNvSpPr txBox="1"/>
          <p:nvPr>
            <p:ph idx="1" type="body"/>
          </p:nvPr>
        </p:nvSpPr>
        <p:spPr>
          <a:xfrm>
            <a:off x="6215500" y="1163025"/>
            <a:ext cx="24036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
        <p:nvSpPr>
          <p:cNvPr id="50" name="Google Shape;50;p13"/>
          <p:cNvSpPr txBox="1"/>
          <p:nvPr>
            <p:ph idx="2" type="body"/>
          </p:nvPr>
        </p:nvSpPr>
        <p:spPr>
          <a:xfrm>
            <a:off x="3274550" y="1184665"/>
            <a:ext cx="24036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
        <p:nvSpPr>
          <p:cNvPr id="51" name="Google Shape;51;p13"/>
          <p:cNvSpPr txBox="1"/>
          <p:nvPr>
            <p:ph idx="3" type="body"/>
          </p:nvPr>
        </p:nvSpPr>
        <p:spPr>
          <a:xfrm>
            <a:off x="405375" y="1204825"/>
            <a:ext cx="24036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Layout 1">
    <p:spTree>
      <p:nvGrpSpPr>
        <p:cNvPr id="52" name="Shape 52"/>
        <p:cNvGrpSpPr/>
        <p:nvPr/>
      </p:nvGrpSpPr>
      <p:grpSpPr>
        <a:xfrm>
          <a:off x="0" y="0"/>
          <a:ext cx="0" cy="0"/>
          <a:chOff x="0" y="0"/>
          <a:chExt cx="0" cy="0"/>
        </a:xfrm>
      </p:grpSpPr>
      <p:sp>
        <p:nvSpPr>
          <p:cNvPr id="53" name="Google Shape;53;p14"/>
          <p:cNvSpPr txBox="1"/>
          <p:nvPr>
            <p:ph idx="1" type="subTitle"/>
          </p:nvPr>
        </p:nvSpPr>
        <p:spPr>
          <a:xfrm>
            <a:off x="311700" y="1005325"/>
            <a:ext cx="7508700" cy="3570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9pPr>
          </a:lstStyle>
          <a:p/>
        </p:txBody>
      </p:sp>
      <p:sp>
        <p:nvSpPr>
          <p:cNvPr id="54" name="Google Shape;54;p14"/>
          <p:cNvSpPr txBox="1"/>
          <p:nvPr>
            <p:ph type="title"/>
          </p:nvPr>
        </p:nvSpPr>
        <p:spPr>
          <a:xfrm>
            <a:off x="311700" y="11308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400"/>
              <a:buFont typeface="Arial"/>
              <a:buNone/>
              <a:defRPr b="1" i="0" sz="7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ll out plus image">
  <p:cSld name="Call out plus image">
    <p:spTree>
      <p:nvGrpSpPr>
        <p:cNvPr id="55" name="Shape 55"/>
        <p:cNvGrpSpPr/>
        <p:nvPr/>
      </p:nvGrpSpPr>
      <p:grpSpPr>
        <a:xfrm>
          <a:off x="0" y="0"/>
          <a:ext cx="0" cy="0"/>
          <a:chOff x="0" y="0"/>
          <a:chExt cx="0" cy="0"/>
        </a:xfrm>
      </p:grpSpPr>
      <p:sp>
        <p:nvSpPr>
          <p:cNvPr id="56" name="Google Shape;56;p15"/>
          <p:cNvSpPr txBox="1"/>
          <p:nvPr>
            <p:ph type="title"/>
          </p:nvPr>
        </p:nvSpPr>
        <p:spPr>
          <a:xfrm>
            <a:off x="218900" y="228975"/>
            <a:ext cx="1860300" cy="23391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400"/>
              <a:buFont typeface="Arial"/>
              <a:buNone/>
              <a:defRPr b="1" i="0" sz="1800" u="none" cap="none" strike="noStrike">
                <a:solidFill>
                  <a:schemeClr val="dk1"/>
                </a:solidFill>
                <a:highlight>
                  <a:schemeClr val="accent1"/>
                </a:highlight>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1"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1"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1"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1"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1"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1"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1"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1"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ll out plus image 1">
  <p:cSld name="Call out plus image_1">
    <p:spTree>
      <p:nvGrpSpPr>
        <p:cNvPr id="57" name="Shape 57"/>
        <p:cNvGrpSpPr/>
        <p:nvPr/>
      </p:nvGrpSpPr>
      <p:grpSpPr>
        <a:xfrm>
          <a:off x="0" y="0"/>
          <a:ext cx="0" cy="0"/>
          <a:chOff x="0" y="0"/>
          <a:chExt cx="0" cy="0"/>
        </a:xfrm>
      </p:grpSpPr>
      <p:sp>
        <p:nvSpPr>
          <p:cNvPr id="58" name="Google Shape;58;p16"/>
          <p:cNvSpPr txBox="1"/>
          <p:nvPr>
            <p:ph type="title"/>
          </p:nvPr>
        </p:nvSpPr>
        <p:spPr>
          <a:xfrm>
            <a:off x="218900" y="228975"/>
            <a:ext cx="1860300" cy="23391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400"/>
              <a:buFont typeface="Arial"/>
              <a:buNone/>
              <a:defRPr b="1"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1"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1"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1"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1"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1"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1"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1"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1"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old chapter break or bold statement gold 2">
  <p:cSld name="Gold chapter break or bold statement gold 2">
    <p:bg>
      <p:bgPr>
        <a:solidFill>
          <a:schemeClr val="accent1"/>
        </a:solidFill>
      </p:bgPr>
    </p:bg>
    <p:spTree>
      <p:nvGrpSpPr>
        <p:cNvPr id="59" name="Shape 59"/>
        <p:cNvGrpSpPr/>
        <p:nvPr/>
      </p:nvGrpSpPr>
      <p:grpSpPr>
        <a:xfrm>
          <a:off x="0" y="0"/>
          <a:ext cx="0" cy="0"/>
          <a:chOff x="0" y="0"/>
          <a:chExt cx="0" cy="0"/>
        </a:xfrm>
      </p:grpSpPr>
      <p:sp>
        <p:nvSpPr>
          <p:cNvPr id="60" name="Google Shape;60;p17"/>
          <p:cNvSpPr txBox="1"/>
          <p:nvPr>
            <p:ph type="title"/>
          </p:nvPr>
        </p:nvSpPr>
        <p:spPr>
          <a:xfrm>
            <a:off x="311700" y="12832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400"/>
              <a:buFont typeface="Arial"/>
              <a:buNone/>
              <a:defRPr b="1" i="0" sz="7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9pPr>
          </a:lstStyle>
          <a:p/>
        </p:txBody>
      </p:sp>
      <p:sp>
        <p:nvSpPr>
          <p:cNvPr id="61" name="Google Shape;61;p17"/>
          <p:cNvSpPr txBox="1"/>
          <p:nvPr>
            <p:ph idx="1" type="subTitle"/>
          </p:nvPr>
        </p:nvSpPr>
        <p:spPr>
          <a:xfrm>
            <a:off x="436825" y="1005325"/>
            <a:ext cx="7508700" cy="3570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old chapter break or bold statement gold 1">
  <p:cSld name="Gold chapter break or bold statement gold 1">
    <p:bg>
      <p:bgPr>
        <a:solidFill>
          <a:schemeClr val="accent2"/>
        </a:solidFill>
      </p:bgPr>
    </p:bg>
    <p:spTree>
      <p:nvGrpSpPr>
        <p:cNvPr id="62" name="Shape 62"/>
        <p:cNvGrpSpPr/>
        <p:nvPr/>
      </p:nvGrpSpPr>
      <p:grpSpPr>
        <a:xfrm>
          <a:off x="0" y="0"/>
          <a:ext cx="0" cy="0"/>
          <a:chOff x="0" y="0"/>
          <a:chExt cx="0" cy="0"/>
        </a:xfrm>
      </p:grpSpPr>
      <p:sp>
        <p:nvSpPr>
          <p:cNvPr id="63" name="Google Shape;63;p18"/>
          <p:cNvSpPr txBox="1"/>
          <p:nvPr>
            <p:ph type="title"/>
          </p:nvPr>
        </p:nvSpPr>
        <p:spPr>
          <a:xfrm>
            <a:off x="311700" y="826025"/>
            <a:ext cx="62463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lt1"/>
              </a:buClr>
              <a:buSzPts val="1400"/>
              <a:buFont typeface="Arial"/>
              <a:buNone/>
              <a:defRPr b="1" i="0" sz="6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1" i="0" sz="6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1" i="0" sz="6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1" i="0" sz="6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1" i="0" sz="6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1" i="0" sz="6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1" i="0" sz="6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1" i="0" sz="6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1" i="0" sz="6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and intro" type="title">
  <p:cSld name="TITLE">
    <p:spTree>
      <p:nvGrpSpPr>
        <p:cNvPr id="12" name="Shape 12"/>
        <p:cNvGrpSpPr/>
        <p:nvPr/>
      </p:nvGrpSpPr>
      <p:grpSpPr>
        <a:xfrm>
          <a:off x="0" y="0"/>
          <a:ext cx="0" cy="0"/>
          <a:chOff x="0" y="0"/>
          <a:chExt cx="0" cy="0"/>
        </a:xfrm>
      </p:grpSpPr>
      <p:sp>
        <p:nvSpPr>
          <p:cNvPr id="13" name="Google Shape;13;p3"/>
          <p:cNvSpPr txBox="1"/>
          <p:nvPr>
            <p:ph type="ctrTitle"/>
          </p:nvPr>
        </p:nvSpPr>
        <p:spPr>
          <a:xfrm>
            <a:off x="311708" y="2116175"/>
            <a:ext cx="8520600" cy="20526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1400"/>
              <a:buFont typeface="Arial"/>
              <a:buNone/>
              <a:defRPr b="1" i="0" sz="5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1400"/>
              <a:buFont typeface="Arial"/>
              <a:buNone/>
              <a:defRPr b="1" i="0" sz="52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1400"/>
              <a:buFont typeface="Arial"/>
              <a:buNone/>
              <a:defRPr b="1" i="0" sz="52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1400"/>
              <a:buFont typeface="Arial"/>
              <a:buNone/>
              <a:defRPr b="1" i="0" sz="52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1400"/>
              <a:buFont typeface="Arial"/>
              <a:buNone/>
              <a:defRPr b="1" i="0" sz="52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1400"/>
              <a:buFont typeface="Arial"/>
              <a:buNone/>
              <a:defRPr b="1" i="0" sz="52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1400"/>
              <a:buFont typeface="Arial"/>
              <a:buNone/>
              <a:defRPr b="1" i="0" sz="52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1400"/>
              <a:buFont typeface="Arial"/>
              <a:buNone/>
              <a:defRPr b="1" i="0" sz="52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1400"/>
              <a:buFont typeface="Arial"/>
              <a:buNone/>
              <a:defRPr b="1" i="0" sz="5200" u="none" cap="none" strike="noStrike">
                <a:solidFill>
                  <a:schemeClr val="dk1"/>
                </a:solidFill>
                <a:latin typeface="Arial"/>
                <a:ea typeface="Arial"/>
                <a:cs typeface="Arial"/>
                <a:sym typeface="Arial"/>
              </a:defRPr>
            </a:lvl9pPr>
          </a:lstStyle>
          <a:p/>
        </p:txBody>
      </p:sp>
      <p:sp>
        <p:nvSpPr>
          <p:cNvPr id="14" name="Google Shape;14;p3"/>
          <p:cNvSpPr txBox="1"/>
          <p:nvPr>
            <p:ph idx="1" type="subTitle"/>
          </p:nvPr>
        </p:nvSpPr>
        <p:spPr>
          <a:xfrm>
            <a:off x="311700" y="4205725"/>
            <a:ext cx="8151600" cy="7926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1" i="0" sz="28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9pPr>
          </a:lstStyle>
          <a:p/>
        </p:txBody>
      </p:sp>
      <p:pic>
        <p:nvPicPr>
          <p:cNvPr descr="ASU_Horiz_RGB_Digital_MaroonGold.png" id="15" name="Google Shape;15;p3"/>
          <p:cNvPicPr preferRelativeResize="0"/>
          <p:nvPr/>
        </p:nvPicPr>
        <p:blipFill rotWithShape="1">
          <a:blip r:embed="rId2">
            <a:alphaModFix/>
          </a:blip>
          <a:srcRect b="0" l="0" r="0" t="0"/>
          <a:stretch/>
        </p:blipFill>
        <p:spPr>
          <a:xfrm>
            <a:off x="245068" y="187047"/>
            <a:ext cx="3844969" cy="10671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old chapter break or bold statement gold">
  <p:cSld name="Gold chapter break or bold statement gold">
    <p:bg>
      <p:bgPr>
        <a:solidFill>
          <a:schemeClr val="accent1"/>
        </a:solidFill>
      </p:bgPr>
    </p:bg>
    <p:spTree>
      <p:nvGrpSpPr>
        <p:cNvPr id="16" name="Shape 16"/>
        <p:cNvGrpSpPr/>
        <p:nvPr/>
      </p:nvGrpSpPr>
      <p:grpSpPr>
        <a:xfrm>
          <a:off x="0" y="0"/>
          <a:ext cx="0" cy="0"/>
          <a:chOff x="0" y="0"/>
          <a:chExt cx="0" cy="0"/>
        </a:xfrm>
      </p:grpSpPr>
      <p:sp>
        <p:nvSpPr>
          <p:cNvPr id="17" name="Google Shape;17;p4"/>
          <p:cNvSpPr txBox="1"/>
          <p:nvPr>
            <p:ph type="title"/>
          </p:nvPr>
        </p:nvSpPr>
        <p:spPr>
          <a:xfrm>
            <a:off x="311700" y="826025"/>
            <a:ext cx="62463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400"/>
              <a:buFont typeface="Arial"/>
              <a:buNone/>
              <a:defRPr b="1" i="0" sz="6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1" i="0" sz="6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1" i="0" sz="6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1" i="0" sz="6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1" i="0" sz="6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1" i="0" sz="6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1" i="0" sz="6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1" i="0" sz="6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1" i="0" sz="6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pter break agenda">
  <p:cSld name="Chapter break agenda">
    <p:bg>
      <p:bgPr>
        <a:solidFill>
          <a:srgbClr val="000000"/>
        </a:solidFill>
      </p:bgPr>
    </p:bg>
    <p:spTree>
      <p:nvGrpSpPr>
        <p:cNvPr id="18" name="Shape 18"/>
        <p:cNvGrpSpPr/>
        <p:nvPr/>
      </p:nvGrpSpPr>
      <p:grpSpPr>
        <a:xfrm>
          <a:off x="0" y="0"/>
          <a:ext cx="0" cy="0"/>
          <a:chOff x="0" y="0"/>
          <a:chExt cx="0" cy="0"/>
        </a:xfrm>
      </p:grpSpPr>
      <p:sp>
        <p:nvSpPr>
          <p:cNvPr id="19" name="Google Shape;19;p5"/>
          <p:cNvSpPr txBox="1"/>
          <p:nvPr>
            <p:ph type="title"/>
          </p:nvPr>
        </p:nvSpPr>
        <p:spPr>
          <a:xfrm>
            <a:off x="464100" y="2045225"/>
            <a:ext cx="2787600" cy="5727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FFFFFF"/>
              </a:buClr>
              <a:buSzPts val="1400"/>
              <a:buFont typeface="Arial"/>
              <a:buNone/>
              <a:defRPr b="1" i="0" sz="4800" u="none" cap="none" strike="noStrike">
                <a:solidFill>
                  <a:srgbClr val="FFFFFF"/>
                </a:solidFill>
                <a:latin typeface="Arial"/>
                <a:ea typeface="Arial"/>
                <a:cs typeface="Arial"/>
                <a:sym typeface="Arial"/>
              </a:defRPr>
            </a:lvl1pPr>
            <a:lvl2pPr lvl="1" marR="0" rtl="0" algn="r">
              <a:lnSpc>
                <a:spcPct val="100000"/>
              </a:lnSpc>
              <a:spcBef>
                <a:spcPts val="0"/>
              </a:spcBef>
              <a:spcAft>
                <a:spcPts val="0"/>
              </a:spcAft>
              <a:buClr>
                <a:srgbClr val="FFFFFF"/>
              </a:buClr>
              <a:buSzPts val="1400"/>
              <a:buFont typeface="Arial"/>
              <a:buNone/>
              <a:defRPr b="1" i="0" sz="4800" u="none" cap="none" strike="noStrike">
                <a:solidFill>
                  <a:srgbClr val="FFFFFF"/>
                </a:solidFill>
                <a:latin typeface="Arial"/>
                <a:ea typeface="Arial"/>
                <a:cs typeface="Arial"/>
                <a:sym typeface="Arial"/>
              </a:defRPr>
            </a:lvl2pPr>
            <a:lvl3pPr lvl="2" marR="0" rtl="0" algn="r">
              <a:lnSpc>
                <a:spcPct val="100000"/>
              </a:lnSpc>
              <a:spcBef>
                <a:spcPts val="0"/>
              </a:spcBef>
              <a:spcAft>
                <a:spcPts val="0"/>
              </a:spcAft>
              <a:buClr>
                <a:srgbClr val="FFFFFF"/>
              </a:buClr>
              <a:buSzPts val="1400"/>
              <a:buFont typeface="Arial"/>
              <a:buNone/>
              <a:defRPr b="1" i="0" sz="4800" u="none" cap="none" strike="noStrike">
                <a:solidFill>
                  <a:srgbClr val="FFFFFF"/>
                </a:solidFill>
                <a:latin typeface="Arial"/>
                <a:ea typeface="Arial"/>
                <a:cs typeface="Arial"/>
                <a:sym typeface="Arial"/>
              </a:defRPr>
            </a:lvl3pPr>
            <a:lvl4pPr lvl="3" marR="0" rtl="0" algn="r">
              <a:lnSpc>
                <a:spcPct val="100000"/>
              </a:lnSpc>
              <a:spcBef>
                <a:spcPts val="0"/>
              </a:spcBef>
              <a:spcAft>
                <a:spcPts val="0"/>
              </a:spcAft>
              <a:buClr>
                <a:srgbClr val="FFFFFF"/>
              </a:buClr>
              <a:buSzPts val="1400"/>
              <a:buFont typeface="Arial"/>
              <a:buNone/>
              <a:defRPr b="1" i="0" sz="4800" u="none" cap="none" strike="noStrike">
                <a:solidFill>
                  <a:srgbClr val="FFFFFF"/>
                </a:solidFill>
                <a:latin typeface="Arial"/>
                <a:ea typeface="Arial"/>
                <a:cs typeface="Arial"/>
                <a:sym typeface="Arial"/>
              </a:defRPr>
            </a:lvl4pPr>
            <a:lvl5pPr lvl="4" marR="0" rtl="0" algn="r">
              <a:lnSpc>
                <a:spcPct val="100000"/>
              </a:lnSpc>
              <a:spcBef>
                <a:spcPts val="0"/>
              </a:spcBef>
              <a:spcAft>
                <a:spcPts val="0"/>
              </a:spcAft>
              <a:buClr>
                <a:srgbClr val="FFFFFF"/>
              </a:buClr>
              <a:buSzPts val="1400"/>
              <a:buFont typeface="Arial"/>
              <a:buNone/>
              <a:defRPr b="1" i="0" sz="4800" u="none" cap="none" strike="noStrike">
                <a:solidFill>
                  <a:srgbClr val="FFFFFF"/>
                </a:solidFill>
                <a:latin typeface="Arial"/>
                <a:ea typeface="Arial"/>
                <a:cs typeface="Arial"/>
                <a:sym typeface="Arial"/>
              </a:defRPr>
            </a:lvl5pPr>
            <a:lvl6pPr lvl="5" marR="0" rtl="0" algn="r">
              <a:lnSpc>
                <a:spcPct val="100000"/>
              </a:lnSpc>
              <a:spcBef>
                <a:spcPts val="0"/>
              </a:spcBef>
              <a:spcAft>
                <a:spcPts val="0"/>
              </a:spcAft>
              <a:buClr>
                <a:srgbClr val="FFFFFF"/>
              </a:buClr>
              <a:buSzPts val="1400"/>
              <a:buFont typeface="Arial"/>
              <a:buNone/>
              <a:defRPr b="1" i="0" sz="4800" u="none" cap="none" strike="noStrike">
                <a:solidFill>
                  <a:srgbClr val="FFFFFF"/>
                </a:solidFill>
                <a:latin typeface="Arial"/>
                <a:ea typeface="Arial"/>
                <a:cs typeface="Arial"/>
                <a:sym typeface="Arial"/>
              </a:defRPr>
            </a:lvl6pPr>
            <a:lvl7pPr lvl="6" marR="0" rtl="0" algn="r">
              <a:lnSpc>
                <a:spcPct val="100000"/>
              </a:lnSpc>
              <a:spcBef>
                <a:spcPts val="0"/>
              </a:spcBef>
              <a:spcAft>
                <a:spcPts val="0"/>
              </a:spcAft>
              <a:buClr>
                <a:srgbClr val="FFFFFF"/>
              </a:buClr>
              <a:buSzPts val="1400"/>
              <a:buFont typeface="Arial"/>
              <a:buNone/>
              <a:defRPr b="1" i="0" sz="4800" u="none" cap="none" strike="noStrike">
                <a:solidFill>
                  <a:srgbClr val="FFFFFF"/>
                </a:solidFill>
                <a:latin typeface="Arial"/>
                <a:ea typeface="Arial"/>
                <a:cs typeface="Arial"/>
                <a:sym typeface="Arial"/>
              </a:defRPr>
            </a:lvl7pPr>
            <a:lvl8pPr lvl="7" marR="0" rtl="0" algn="r">
              <a:lnSpc>
                <a:spcPct val="100000"/>
              </a:lnSpc>
              <a:spcBef>
                <a:spcPts val="0"/>
              </a:spcBef>
              <a:spcAft>
                <a:spcPts val="0"/>
              </a:spcAft>
              <a:buClr>
                <a:srgbClr val="FFFFFF"/>
              </a:buClr>
              <a:buSzPts val="1400"/>
              <a:buFont typeface="Arial"/>
              <a:buNone/>
              <a:defRPr b="1" i="0" sz="4800" u="none" cap="none" strike="noStrike">
                <a:solidFill>
                  <a:srgbClr val="FFFFFF"/>
                </a:solidFill>
                <a:latin typeface="Arial"/>
                <a:ea typeface="Arial"/>
                <a:cs typeface="Arial"/>
                <a:sym typeface="Arial"/>
              </a:defRPr>
            </a:lvl8pPr>
            <a:lvl9pPr lvl="8" marR="0" rtl="0" algn="r">
              <a:lnSpc>
                <a:spcPct val="100000"/>
              </a:lnSpc>
              <a:spcBef>
                <a:spcPts val="0"/>
              </a:spcBef>
              <a:spcAft>
                <a:spcPts val="0"/>
              </a:spcAft>
              <a:buClr>
                <a:srgbClr val="FFFFFF"/>
              </a:buClr>
              <a:buSzPts val="1400"/>
              <a:buFont typeface="Arial"/>
              <a:buNone/>
              <a:defRPr b="1" i="0" sz="4800" u="none" cap="none" strike="noStrike">
                <a:solidFill>
                  <a:srgbClr val="FFFFFF"/>
                </a:solidFill>
                <a:latin typeface="Arial"/>
                <a:ea typeface="Arial"/>
                <a:cs typeface="Arial"/>
                <a:sym typeface="Arial"/>
              </a:defRPr>
            </a:lvl9pPr>
          </a:lstStyle>
          <a:p/>
        </p:txBody>
      </p:sp>
      <p:sp>
        <p:nvSpPr>
          <p:cNvPr id="20" name="Google Shape;20;p5"/>
          <p:cNvSpPr txBox="1"/>
          <p:nvPr/>
        </p:nvSpPr>
        <p:spPr>
          <a:xfrm>
            <a:off x="3664989" y="371598"/>
            <a:ext cx="1057200" cy="3531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accent1"/>
              </a:buClr>
              <a:buSzPts val="22500"/>
              <a:buFont typeface="Arial"/>
              <a:buNone/>
            </a:pPr>
            <a:r>
              <a:rPr b="0" i="0" lang="en" sz="225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21" name="Google Shape;21;p5"/>
          <p:cNvSpPr txBox="1"/>
          <p:nvPr>
            <p:ph idx="1" type="subTitle"/>
          </p:nvPr>
        </p:nvSpPr>
        <p:spPr>
          <a:xfrm>
            <a:off x="4925925" y="1039900"/>
            <a:ext cx="3589500" cy="2755800"/>
          </a:xfrm>
          <a:prstGeom prst="rect">
            <a:avLst/>
          </a:prstGeom>
          <a:noFill/>
          <a:ln>
            <a:noFill/>
          </a:ln>
        </p:spPr>
        <p:txBody>
          <a:bodyPr anchorCtr="0" anchor="ctr" bIns="91425" lIns="91425" spcFirstLastPara="1" rIns="91425" wrap="square" tIns="91425"/>
          <a:lstStyle>
            <a:lvl1pPr lvl="0" marR="0" rtl="0" algn="l">
              <a:lnSpc>
                <a:spcPct val="115000"/>
              </a:lnSpc>
              <a:spcBef>
                <a:spcPts val="0"/>
              </a:spcBef>
              <a:spcAft>
                <a:spcPts val="0"/>
              </a:spcAft>
              <a:buClr>
                <a:srgbClr val="000000"/>
              </a:buClr>
              <a:buSzPts val="1400"/>
              <a:buFont typeface="Arial"/>
              <a:buNone/>
              <a:defRPr b="1" i="0" sz="1800" u="none" cap="none" strike="noStrike">
                <a:solidFill>
                  <a:srgbClr val="FFFFFF"/>
                </a:solidFill>
                <a:latin typeface="Arial"/>
                <a:ea typeface="Arial"/>
                <a:cs typeface="Arial"/>
                <a:sym typeface="Arial"/>
              </a:defRPr>
            </a:lvl1pPr>
            <a:lvl2pPr lvl="1" marR="0" rtl="0" algn="l">
              <a:lnSpc>
                <a:spcPct val="115000"/>
              </a:lnSpc>
              <a:spcBef>
                <a:spcPts val="160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2pPr>
            <a:lvl3pPr lvl="2" marR="0" rtl="0" algn="l">
              <a:lnSpc>
                <a:spcPct val="115000"/>
              </a:lnSpc>
              <a:spcBef>
                <a:spcPts val="160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3pPr>
            <a:lvl4pPr lvl="3" marR="0" rtl="0" algn="l">
              <a:lnSpc>
                <a:spcPct val="115000"/>
              </a:lnSpc>
              <a:spcBef>
                <a:spcPts val="160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4pPr>
            <a:lvl5pPr lvl="4" marR="0" rtl="0" algn="l">
              <a:lnSpc>
                <a:spcPct val="115000"/>
              </a:lnSpc>
              <a:spcBef>
                <a:spcPts val="160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5pPr>
            <a:lvl6pPr lvl="5" marR="0" rtl="0" algn="l">
              <a:lnSpc>
                <a:spcPct val="115000"/>
              </a:lnSpc>
              <a:spcBef>
                <a:spcPts val="160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6pPr>
            <a:lvl7pPr lvl="6" marR="0" rtl="0" algn="l">
              <a:lnSpc>
                <a:spcPct val="115000"/>
              </a:lnSpc>
              <a:spcBef>
                <a:spcPts val="160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7pPr>
            <a:lvl8pPr lvl="7" marR="0" rtl="0" algn="l">
              <a:lnSpc>
                <a:spcPct val="115000"/>
              </a:lnSpc>
              <a:spcBef>
                <a:spcPts val="160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8pPr>
            <a:lvl9pPr lvl="8" marR="0" rtl="0" algn="l">
              <a:lnSpc>
                <a:spcPct val="115000"/>
              </a:lnSpc>
              <a:spcBef>
                <a:spcPts val="1600"/>
              </a:spcBef>
              <a:spcAft>
                <a:spcPts val="1600"/>
              </a:spcAft>
              <a:buClr>
                <a:srgbClr val="000000"/>
              </a:buClr>
              <a:buSzPts val="1400"/>
              <a:buFont typeface="Arial"/>
              <a:buNone/>
              <a:defRPr b="1" i="0" sz="1400" u="none" cap="none" strike="noStrike">
                <a:solidFill>
                  <a:srgbClr val="FFFFFF"/>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pter break bar">
  <p:cSld name="Chapter break bar">
    <p:spTree>
      <p:nvGrpSpPr>
        <p:cNvPr id="22" name="Shape 22"/>
        <p:cNvGrpSpPr/>
        <p:nvPr/>
      </p:nvGrpSpPr>
      <p:grpSpPr>
        <a:xfrm>
          <a:off x="0" y="0"/>
          <a:ext cx="0" cy="0"/>
          <a:chOff x="0" y="0"/>
          <a:chExt cx="0" cy="0"/>
        </a:xfrm>
      </p:grpSpPr>
      <p:sp>
        <p:nvSpPr>
          <p:cNvPr id="23" name="Google Shape;23;p6"/>
          <p:cNvSpPr/>
          <p:nvPr/>
        </p:nvSpPr>
        <p:spPr>
          <a:xfrm>
            <a:off x="0" y="1314450"/>
            <a:ext cx="9144000" cy="1543200"/>
          </a:xfrm>
          <a:prstGeom prst="rect">
            <a:avLst/>
          </a:prstGeom>
          <a:solidFill>
            <a:schemeClr val="accent1"/>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700"/>
              <a:buFont typeface="Arial"/>
              <a:buNone/>
            </a:pPr>
            <a:r>
              <a:t/>
            </a:r>
            <a:endParaRPr b="1" i="0" sz="3700" u="none" cap="none" strike="noStrike">
              <a:solidFill>
                <a:schemeClr val="lt1"/>
              </a:solidFill>
              <a:latin typeface="Arial"/>
              <a:ea typeface="Arial"/>
              <a:cs typeface="Arial"/>
              <a:sym typeface="Arial"/>
            </a:endParaRPr>
          </a:p>
        </p:txBody>
      </p:sp>
      <p:sp>
        <p:nvSpPr>
          <p:cNvPr id="24" name="Google Shape;24;p6"/>
          <p:cNvSpPr txBox="1"/>
          <p:nvPr>
            <p:ph type="title"/>
          </p:nvPr>
        </p:nvSpPr>
        <p:spPr>
          <a:xfrm>
            <a:off x="381837" y="1600200"/>
            <a:ext cx="8112900" cy="10215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dk1"/>
              </a:buClr>
              <a:buSzPts val="1400"/>
              <a:buFont typeface="Arial"/>
              <a:buNone/>
              <a:defRPr b="1" i="0" sz="4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pter break maroon bar">
  <p:cSld name="Chapter break maroon bar">
    <p:spTree>
      <p:nvGrpSpPr>
        <p:cNvPr id="25" name="Shape 25"/>
        <p:cNvGrpSpPr/>
        <p:nvPr/>
      </p:nvGrpSpPr>
      <p:grpSpPr>
        <a:xfrm>
          <a:off x="0" y="0"/>
          <a:ext cx="0" cy="0"/>
          <a:chOff x="0" y="0"/>
          <a:chExt cx="0" cy="0"/>
        </a:xfrm>
      </p:grpSpPr>
      <p:sp>
        <p:nvSpPr>
          <p:cNvPr id="26" name="Google Shape;26;p7"/>
          <p:cNvSpPr/>
          <p:nvPr/>
        </p:nvSpPr>
        <p:spPr>
          <a:xfrm>
            <a:off x="0" y="1314450"/>
            <a:ext cx="9144000" cy="1543200"/>
          </a:xfrm>
          <a:prstGeom prst="rect">
            <a:avLst/>
          </a:prstGeom>
          <a:solidFill>
            <a:schemeClr val="accent2"/>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700"/>
              <a:buFont typeface="Arial"/>
              <a:buNone/>
            </a:pPr>
            <a:r>
              <a:t/>
            </a:r>
            <a:endParaRPr b="1" i="0" sz="3700" u="none" cap="none" strike="noStrike">
              <a:solidFill>
                <a:schemeClr val="dk2"/>
              </a:solidFill>
              <a:latin typeface="Arial"/>
              <a:ea typeface="Arial"/>
              <a:cs typeface="Arial"/>
              <a:sym typeface="Arial"/>
            </a:endParaRPr>
          </a:p>
        </p:txBody>
      </p:sp>
      <p:sp>
        <p:nvSpPr>
          <p:cNvPr id="27" name="Google Shape;27;p7"/>
          <p:cNvSpPr txBox="1"/>
          <p:nvPr>
            <p:ph type="title"/>
          </p:nvPr>
        </p:nvSpPr>
        <p:spPr>
          <a:xfrm>
            <a:off x="381837" y="1600200"/>
            <a:ext cx="8112900" cy="10215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dk1"/>
              </a:buClr>
              <a:buSzPts val="1400"/>
              <a:buFont typeface="Arial"/>
              <a:buNone/>
              <a:defRPr b="1" i="0" sz="4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1"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eadline with 3 column 1">
  <p:cSld name="Headline with 3 column 1">
    <p:spTree>
      <p:nvGrpSpPr>
        <p:cNvPr id="28" name="Shape 28"/>
        <p:cNvGrpSpPr/>
        <p:nvPr/>
      </p:nvGrpSpPr>
      <p:grpSpPr>
        <a:xfrm>
          <a:off x="0" y="0"/>
          <a:ext cx="0" cy="0"/>
          <a:chOff x="0" y="0"/>
          <a:chExt cx="0" cy="0"/>
        </a:xfrm>
      </p:grpSpPr>
      <p:sp>
        <p:nvSpPr>
          <p:cNvPr id="29" name="Google Shape;29;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400"/>
              <a:buFont typeface="Arial"/>
              <a:buNone/>
              <a:defRPr b="1" i="0" sz="2800" u="none" cap="none" strike="noStrike">
                <a:solidFill>
                  <a:schemeClr val="dk1"/>
                </a:solidFill>
                <a:highlight>
                  <a:schemeClr val="accent1"/>
                </a:highlight>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1" i="0" sz="2800" u="none" cap="none" strike="noStrike">
                <a:solidFill>
                  <a:schemeClr val="dk1"/>
                </a:solidFill>
                <a:highlight>
                  <a:schemeClr val="accent1"/>
                </a:highlight>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1" i="0" sz="2800" u="none" cap="none" strike="noStrike">
                <a:solidFill>
                  <a:schemeClr val="dk1"/>
                </a:solidFill>
                <a:highlight>
                  <a:schemeClr val="accent1"/>
                </a:highlight>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1" i="0" sz="2800" u="none" cap="none" strike="noStrike">
                <a:solidFill>
                  <a:schemeClr val="dk1"/>
                </a:solidFill>
                <a:highlight>
                  <a:schemeClr val="accent1"/>
                </a:highlight>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1" i="0" sz="2800" u="none" cap="none" strike="noStrike">
                <a:solidFill>
                  <a:schemeClr val="dk1"/>
                </a:solidFill>
                <a:highlight>
                  <a:schemeClr val="accent1"/>
                </a:highlight>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1" i="0" sz="2800" u="none" cap="none" strike="noStrike">
                <a:solidFill>
                  <a:schemeClr val="dk1"/>
                </a:solidFill>
                <a:highlight>
                  <a:schemeClr val="accent1"/>
                </a:highlight>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1" i="0" sz="2800" u="none" cap="none" strike="noStrike">
                <a:solidFill>
                  <a:schemeClr val="dk1"/>
                </a:solidFill>
                <a:highlight>
                  <a:schemeClr val="accent1"/>
                </a:highlight>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1" i="0" sz="2800" u="none" cap="none" strike="noStrike">
                <a:solidFill>
                  <a:schemeClr val="dk1"/>
                </a:solidFill>
                <a:highlight>
                  <a:schemeClr val="accent1"/>
                </a:highlight>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1" i="0" sz="2800" u="none" cap="none" strike="noStrike">
                <a:solidFill>
                  <a:schemeClr val="dk1"/>
                </a:solidFill>
                <a:highlight>
                  <a:schemeClr val="accent1"/>
                </a:highlight>
                <a:latin typeface="Arial"/>
                <a:ea typeface="Arial"/>
                <a:cs typeface="Arial"/>
                <a:sym typeface="Arial"/>
              </a:defRPr>
            </a:lvl9pPr>
          </a:lstStyle>
          <a:p/>
        </p:txBody>
      </p:sp>
      <p:sp>
        <p:nvSpPr>
          <p:cNvPr id="30" name="Google Shape;30;p8"/>
          <p:cNvSpPr txBox="1"/>
          <p:nvPr>
            <p:ph idx="1" type="body"/>
          </p:nvPr>
        </p:nvSpPr>
        <p:spPr>
          <a:xfrm>
            <a:off x="6215500" y="1163025"/>
            <a:ext cx="24036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
        <p:nvSpPr>
          <p:cNvPr id="31" name="Google Shape;31;p8"/>
          <p:cNvSpPr txBox="1"/>
          <p:nvPr>
            <p:ph idx="2" type="body"/>
          </p:nvPr>
        </p:nvSpPr>
        <p:spPr>
          <a:xfrm>
            <a:off x="3274550" y="1184665"/>
            <a:ext cx="24036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
        <p:nvSpPr>
          <p:cNvPr id="32" name="Google Shape;32;p8"/>
          <p:cNvSpPr txBox="1"/>
          <p:nvPr>
            <p:ph idx="3" type="body"/>
          </p:nvPr>
        </p:nvSpPr>
        <p:spPr>
          <a:xfrm>
            <a:off x="405375" y="1204825"/>
            <a:ext cx="24036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eadline with text 1">
  <p:cSld name="Headline with text 1">
    <p:spTree>
      <p:nvGrpSpPr>
        <p:cNvPr id="33" name="Shape 33"/>
        <p:cNvGrpSpPr/>
        <p:nvPr/>
      </p:nvGrpSpPr>
      <p:grpSpPr>
        <a:xfrm>
          <a:off x="0" y="0"/>
          <a:ext cx="0" cy="0"/>
          <a:chOff x="0" y="0"/>
          <a:chExt cx="0" cy="0"/>
        </a:xfrm>
      </p:grpSpPr>
      <p:sp>
        <p:nvSpPr>
          <p:cNvPr id="34" name="Google Shape;34;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400"/>
              <a:buFont typeface="Arial"/>
              <a:buNone/>
              <a:defRPr b="1" i="0" sz="2800" u="none" cap="none" strike="noStrike">
                <a:solidFill>
                  <a:schemeClr val="dk1"/>
                </a:solidFill>
                <a:highlight>
                  <a:schemeClr val="accent1"/>
                </a:highlight>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9pPr>
          </a:lstStyle>
          <a:p/>
        </p:txBody>
      </p:sp>
      <p:sp>
        <p:nvSpPr>
          <p:cNvPr id="35" name="Google Shape;35;p9"/>
          <p:cNvSpPr txBox="1"/>
          <p:nvPr>
            <p:ph idx="1" type="body"/>
          </p:nvPr>
        </p:nvSpPr>
        <p:spPr>
          <a:xfrm>
            <a:off x="311698" y="1204825"/>
            <a:ext cx="78204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36" name="Shape 36"/>
        <p:cNvGrpSpPr/>
        <p:nvPr/>
      </p:nvGrpSpPr>
      <p:grpSpPr>
        <a:xfrm>
          <a:off x="0" y="0"/>
          <a:ext cx="0" cy="0"/>
          <a:chOff x="0" y="0"/>
          <a:chExt cx="0" cy="0"/>
        </a:xfrm>
      </p:grpSpPr>
      <p:sp>
        <p:nvSpPr>
          <p:cNvPr id="37" name="Google Shape;37;p10"/>
          <p:cNvSpPr/>
          <p:nvPr/>
        </p:nvSpPr>
        <p:spPr>
          <a:xfrm>
            <a:off x="4572000" y="-134650"/>
            <a:ext cx="4572000" cy="5277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1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1400"/>
              <a:buFont typeface="Arial"/>
              <a:buNone/>
              <a:defRPr b="1" i="0" sz="4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1400"/>
              <a:buFont typeface="Arial"/>
              <a:buNone/>
              <a:defRPr b="1" i="0" sz="42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1400"/>
              <a:buFont typeface="Arial"/>
              <a:buNone/>
              <a:defRPr b="1" i="0" sz="42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1400"/>
              <a:buFont typeface="Arial"/>
              <a:buNone/>
              <a:defRPr b="1" i="0" sz="42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1400"/>
              <a:buFont typeface="Arial"/>
              <a:buNone/>
              <a:defRPr b="1" i="0" sz="42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1400"/>
              <a:buFont typeface="Arial"/>
              <a:buNone/>
              <a:defRPr b="1" i="0" sz="42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1400"/>
              <a:buFont typeface="Arial"/>
              <a:buNone/>
              <a:defRPr b="1" i="0" sz="42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1400"/>
              <a:buFont typeface="Arial"/>
              <a:buNone/>
              <a:defRPr b="1" i="0" sz="42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1400"/>
              <a:buFont typeface="Arial"/>
              <a:buNone/>
              <a:defRPr b="1" i="0" sz="4200" u="none" cap="none" strike="noStrike">
                <a:solidFill>
                  <a:schemeClr val="dk1"/>
                </a:solidFill>
                <a:latin typeface="Arial"/>
                <a:ea typeface="Arial"/>
                <a:cs typeface="Arial"/>
                <a:sym typeface="Arial"/>
              </a:defRPr>
            </a:lvl9pPr>
          </a:lstStyle>
          <a:p/>
        </p:txBody>
      </p:sp>
      <p:sp>
        <p:nvSpPr>
          <p:cNvPr id="39" name="Google Shape;39;p1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9pPr>
          </a:lstStyle>
          <a:p/>
        </p:txBody>
      </p:sp>
      <p:sp>
        <p:nvSpPr>
          <p:cNvPr id="40" name="Google Shape;40;p1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hyperlink" Target="http://drive.google.com/file/d/1wtHA8BlA9-ljoXM-oeFE-OehfYI6roq9/view" TargetMode="Externa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6.gif"/><Relationship Id="rId4" Type="http://schemas.openxmlformats.org/officeDocument/2006/relationships/image" Target="../media/image14.gif"/><Relationship Id="rId5" Type="http://schemas.openxmlformats.org/officeDocument/2006/relationships/image" Target="../media/image17.gif"/><Relationship Id="rId6" Type="http://schemas.openxmlformats.org/officeDocument/2006/relationships/image" Target="../media/image15.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hyperlink" Target="http://drive.google.com/file/d/16KUMz3eDfCKY03PQMQTvcHs2VWF5TvAp/view" TargetMode="Externa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9"/>
          <p:cNvSpPr txBox="1"/>
          <p:nvPr>
            <p:ph type="title"/>
          </p:nvPr>
        </p:nvSpPr>
        <p:spPr>
          <a:xfrm>
            <a:off x="311700" y="1283225"/>
            <a:ext cx="8520600" cy="119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 sz="4800"/>
              <a:t>Virtual Simulations in the Biological Sciences</a:t>
            </a:r>
            <a:endParaRPr b="1" i="0" sz="4800" u="none" cap="none" strike="noStrike">
              <a:solidFill>
                <a:schemeClr val="dk1"/>
              </a:solidFill>
              <a:latin typeface="Arial"/>
              <a:ea typeface="Arial"/>
              <a:cs typeface="Arial"/>
              <a:sym typeface="Arial"/>
            </a:endParaRPr>
          </a:p>
        </p:txBody>
      </p:sp>
      <p:sp>
        <p:nvSpPr>
          <p:cNvPr id="69" name="Google Shape;69;p19"/>
          <p:cNvSpPr txBox="1"/>
          <p:nvPr>
            <p:ph idx="1" type="subTitle"/>
          </p:nvPr>
        </p:nvSpPr>
        <p:spPr>
          <a:xfrm>
            <a:off x="360625" y="1005325"/>
            <a:ext cx="7508700" cy="3570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highlight>
                  <a:srgbClr val="FFC000"/>
                </a:highlight>
              </a:rPr>
              <a:t>Empower 2019</a:t>
            </a:r>
            <a:endParaRPr b="1" i="0" sz="1400" u="none" cap="none" strike="noStrike">
              <a:solidFill>
                <a:srgbClr val="000000"/>
              </a:solidFill>
              <a:highlight>
                <a:schemeClr val="accent1"/>
              </a:highlight>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pic>
        <p:nvPicPr>
          <p:cNvPr descr="Forms response chart. Question title: How would you feel if your courses no longer offered virtual reality simulations?. Number of responses: 16 responses." id="129" name="Google Shape;129;p28"/>
          <p:cNvPicPr preferRelativeResize="0"/>
          <p:nvPr/>
        </p:nvPicPr>
        <p:blipFill>
          <a:blip r:embed="rId3">
            <a:alphaModFix/>
          </a:blip>
          <a:stretch>
            <a:fillRect/>
          </a:stretch>
        </p:blipFill>
        <p:spPr>
          <a:xfrm>
            <a:off x="152400" y="152400"/>
            <a:ext cx="8682528" cy="48387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pic>
        <p:nvPicPr>
          <p:cNvPr descr="Forms response chart. Question title: In general, how likely is it that you would recommend virtual reality to a friend or colleague?. Number of responses: 16 responses." id="134" name="Google Shape;134;p29"/>
          <p:cNvPicPr preferRelativeResize="0"/>
          <p:nvPr/>
        </p:nvPicPr>
        <p:blipFill>
          <a:blip r:embed="rId3">
            <a:alphaModFix/>
          </a:blip>
          <a:stretch>
            <a:fillRect/>
          </a:stretch>
        </p:blipFill>
        <p:spPr>
          <a:xfrm>
            <a:off x="152400" y="152400"/>
            <a:ext cx="8682528" cy="48387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pic>
        <p:nvPicPr>
          <p:cNvPr descr="Forms response chart. Question title: What your final grade in the course?. Number of responses: 15 responses." id="139" name="Google Shape;139;p30"/>
          <p:cNvPicPr preferRelativeResize="0"/>
          <p:nvPr/>
        </p:nvPicPr>
        <p:blipFill>
          <a:blip r:embed="rId3">
            <a:alphaModFix/>
          </a:blip>
          <a:stretch>
            <a:fillRect/>
          </a:stretch>
        </p:blipFill>
        <p:spPr>
          <a:xfrm>
            <a:off x="152400" y="152400"/>
            <a:ext cx="8839200" cy="407892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pic>
        <p:nvPicPr>
          <p:cNvPr descr="Forms response chart. Question title: Do you feel like experiencing the simulations in a virtual reality headset contributed to your learning in the course?. Number of responses: 16 responses." id="144" name="Google Shape;144;p31"/>
          <p:cNvPicPr preferRelativeResize="0"/>
          <p:nvPr/>
        </p:nvPicPr>
        <p:blipFill>
          <a:blip r:embed="rId3">
            <a:alphaModFix/>
          </a:blip>
          <a:stretch>
            <a:fillRect/>
          </a:stretch>
        </p:blipFill>
        <p:spPr>
          <a:xfrm>
            <a:off x="152400" y="152400"/>
            <a:ext cx="8682528" cy="48387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pic>
        <p:nvPicPr>
          <p:cNvPr id="149" name="Google Shape;149;p32"/>
          <p:cNvPicPr preferRelativeResize="0"/>
          <p:nvPr/>
        </p:nvPicPr>
        <p:blipFill>
          <a:blip r:embed="rId3">
            <a:alphaModFix/>
          </a:blip>
          <a:stretch>
            <a:fillRect/>
          </a:stretch>
        </p:blipFill>
        <p:spPr>
          <a:xfrm>
            <a:off x="475238" y="152400"/>
            <a:ext cx="8193533" cy="48387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
                <a:highlight>
                  <a:srgbClr val="FFC000"/>
                </a:highlight>
              </a:rPr>
              <a:t>Positive student feedback</a:t>
            </a:r>
            <a:endParaRPr b="1" i="0" sz="2800" u="none" cap="none" strike="noStrike">
              <a:solidFill>
                <a:schemeClr val="dk1"/>
              </a:solidFill>
              <a:highlight>
                <a:schemeClr val="accent1"/>
              </a:highlight>
              <a:latin typeface="Arial"/>
              <a:ea typeface="Arial"/>
              <a:cs typeface="Arial"/>
              <a:sym typeface="Arial"/>
            </a:endParaRPr>
          </a:p>
        </p:txBody>
      </p:sp>
      <p:sp>
        <p:nvSpPr>
          <p:cNvPr id="155" name="Google Shape;155;p33"/>
          <p:cNvSpPr txBox="1"/>
          <p:nvPr>
            <p:ph idx="1" type="body"/>
          </p:nvPr>
        </p:nvSpPr>
        <p:spPr>
          <a:xfrm>
            <a:off x="311698" y="1204825"/>
            <a:ext cx="7820400" cy="3201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Arial"/>
              <a:buChar char="●"/>
            </a:pPr>
            <a:r>
              <a:rPr lang="en" sz="1800">
                <a:solidFill>
                  <a:schemeClr val="dk1"/>
                </a:solidFill>
              </a:rPr>
              <a:t>What I liked most was feeling like I was in an actual lab. During the cellular respiration lab, it took you inside the mitochondrial matrix, and let you see the electron transport chain and you felt like you were actually there!</a:t>
            </a:r>
            <a:endParaRPr sz="1800">
              <a:solidFill>
                <a:schemeClr val="dk1"/>
              </a:solidFill>
            </a:endParaRPr>
          </a:p>
          <a:p>
            <a:pPr indent="-342900" lvl="0" marL="457200" marR="0" rtl="0" algn="l">
              <a:lnSpc>
                <a:spcPct val="115000"/>
              </a:lnSpc>
              <a:spcBef>
                <a:spcPts val="0"/>
              </a:spcBef>
              <a:spcAft>
                <a:spcPts val="0"/>
              </a:spcAft>
              <a:buClr>
                <a:schemeClr val="dk1"/>
              </a:buClr>
              <a:buSzPts val="1800"/>
              <a:buFont typeface="Arial"/>
              <a:buChar char="●"/>
            </a:pPr>
            <a:r>
              <a:rPr lang="en" sz="1800">
                <a:solidFill>
                  <a:schemeClr val="dk1"/>
                </a:solidFill>
              </a:rPr>
              <a:t>I felt more involved with the lab then when I did it on the computer. I was able to concentrate on the material without distraction.</a:t>
            </a:r>
            <a:endParaRPr sz="1800">
              <a:solidFill>
                <a:schemeClr val="dk1"/>
              </a:solidFill>
            </a:endParaRPr>
          </a:p>
          <a:p>
            <a:pPr indent="-342900" lvl="0" marL="457200" marR="0" rtl="0" algn="l">
              <a:lnSpc>
                <a:spcPct val="115000"/>
              </a:lnSpc>
              <a:spcBef>
                <a:spcPts val="0"/>
              </a:spcBef>
              <a:spcAft>
                <a:spcPts val="0"/>
              </a:spcAft>
              <a:buClr>
                <a:schemeClr val="dk1"/>
              </a:buClr>
              <a:buSzPts val="1800"/>
              <a:buFont typeface="Arial"/>
              <a:buChar char="●"/>
            </a:pPr>
            <a:r>
              <a:rPr lang="en" sz="1800">
                <a:solidFill>
                  <a:schemeClr val="dk1"/>
                </a:solidFill>
              </a:rPr>
              <a:t>The VR headset made the labs more engaging and realistic. It is also very fun to use. The labs were far from completely realistic but it was useful for real-world lab situations. I feel that it was a lot more engaging than compared to the other labs which were completed on a computer.</a:t>
            </a:r>
            <a:endParaRPr sz="18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
                <a:highlight>
                  <a:srgbClr val="FFC000"/>
                </a:highlight>
              </a:rPr>
              <a:t>Not p</a:t>
            </a:r>
            <a:r>
              <a:rPr lang="en">
                <a:highlight>
                  <a:srgbClr val="FFC000"/>
                </a:highlight>
              </a:rPr>
              <a:t>ositive student feedback</a:t>
            </a:r>
            <a:endParaRPr b="1" i="0" sz="2800" u="none" cap="none" strike="noStrike">
              <a:solidFill>
                <a:schemeClr val="dk1"/>
              </a:solidFill>
              <a:highlight>
                <a:schemeClr val="accent1"/>
              </a:highlight>
              <a:latin typeface="Arial"/>
              <a:ea typeface="Arial"/>
              <a:cs typeface="Arial"/>
              <a:sym typeface="Arial"/>
            </a:endParaRPr>
          </a:p>
        </p:txBody>
      </p:sp>
      <p:sp>
        <p:nvSpPr>
          <p:cNvPr id="161" name="Google Shape;161;p34"/>
          <p:cNvSpPr txBox="1"/>
          <p:nvPr>
            <p:ph idx="1" type="body"/>
          </p:nvPr>
        </p:nvSpPr>
        <p:spPr>
          <a:xfrm>
            <a:off x="311698" y="1204825"/>
            <a:ext cx="7820400" cy="3201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Arial"/>
              <a:buChar char="●"/>
            </a:pPr>
            <a:r>
              <a:rPr lang="en" sz="1800">
                <a:solidFill>
                  <a:schemeClr val="dk1"/>
                </a:solidFill>
              </a:rPr>
              <a:t>That it was only available for 2 labs instead of them all.</a:t>
            </a:r>
            <a:endParaRPr sz="1800">
              <a:solidFill>
                <a:schemeClr val="dk1"/>
              </a:solidFill>
            </a:endParaRPr>
          </a:p>
          <a:p>
            <a:pPr indent="-342900" lvl="0" marL="457200" marR="0" rtl="0" algn="l">
              <a:lnSpc>
                <a:spcPct val="115000"/>
              </a:lnSpc>
              <a:spcBef>
                <a:spcPts val="0"/>
              </a:spcBef>
              <a:spcAft>
                <a:spcPts val="0"/>
              </a:spcAft>
              <a:buClr>
                <a:schemeClr val="dk1"/>
              </a:buClr>
              <a:buSzPts val="1800"/>
              <a:buFont typeface="Arial"/>
              <a:buChar char="●"/>
            </a:pPr>
            <a:r>
              <a:rPr lang="en" sz="1800">
                <a:solidFill>
                  <a:schemeClr val="dk1"/>
                </a:solidFill>
              </a:rPr>
              <a:t>I didn't hate it, but I do wish there were more labs available for this Bio 181 course.</a:t>
            </a:r>
            <a:endParaRPr sz="1800">
              <a:solidFill>
                <a:schemeClr val="dk1"/>
              </a:solidFill>
            </a:endParaRPr>
          </a:p>
          <a:p>
            <a:pPr indent="-342900" lvl="0" marL="457200" marR="0" rtl="0" algn="l">
              <a:lnSpc>
                <a:spcPct val="115000"/>
              </a:lnSpc>
              <a:spcBef>
                <a:spcPts val="0"/>
              </a:spcBef>
              <a:spcAft>
                <a:spcPts val="0"/>
              </a:spcAft>
              <a:buClr>
                <a:schemeClr val="dk1"/>
              </a:buClr>
              <a:buSzPts val="1800"/>
              <a:buFont typeface="Arial"/>
              <a:buChar char="●"/>
            </a:pPr>
            <a:r>
              <a:rPr lang="en" sz="1800">
                <a:solidFill>
                  <a:schemeClr val="dk1"/>
                </a:solidFill>
              </a:rPr>
              <a:t>The technology was definitely new to me. It was hard to use and navigate at first; however, it got easier with time.</a:t>
            </a:r>
            <a:endParaRPr sz="1800">
              <a:solidFill>
                <a:schemeClr val="dk1"/>
              </a:solidFill>
            </a:endParaRPr>
          </a:p>
          <a:p>
            <a:pPr indent="-342900" lvl="0" marL="457200" marR="0" rtl="0" algn="l">
              <a:lnSpc>
                <a:spcPct val="115000"/>
              </a:lnSpc>
              <a:spcBef>
                <a:spcPts val="0"/>
              </a:spcBef>
              <a:spcAft>
                <a:spcPts val="0"/>
              </a:spcAft>
              <a:buClr>
                <a:schemeClr val="dk1"/>
              </a:buClr>
              <a:buSzPts val="1800"/>
              <a:buFont typeface="Arial"/>
              <a:buChar char="●"/>
            </a:pPr>
            <a:r>
              <a:rPr lang="en" sz="1800">
                <a:solidFill>
                  <a:schemeClr val="dk1"/>
                </a:solidFill>
              </a:rPr>
              <a:t>The connection was lost easily. Once this happened, an error message would occur and there was no way to restart the lab from where I left off. Instead, I had to log out and begin the process. It became too time consuming, at which point I stopped using the headset and solely used the desktop website.</a:t>
            </a:r>
            <a:endParaRPr sz="1800">
              <a:solidFill>
                <a:schemeClr val="dk1"/>
              </a:solidFill>
            </a:endParaRPr>
          </a:p>
          <a:p>
            <a:pPr indent="0" lvl="0" marL="457200" marR="0" rtl="0" algn="l">
              <a:lnSpc>
                <a:spcPct val="115000"/>
              </a:lnSpc>
              <a:spcBef>
                <a:spcPts val="0"/>
              </a:spcBef>
              <a:spcAft>
                <a:spcPts val="0"/>
              </a:spcAft>
              <a:buNone/>
            </a:pPr>
            <a:r>
              <a:t/>
            </a:r>
            <a:endParaRPr sz="18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
                <a:highlight>
                  <a:srgbClr val="FFC000"/>
                </a:highlight>
              </a:rPr>
              <a:t>What we learned</a:t>
            </a:r>
            <a:endParaRPr b="1" i="0" sz="2800" u="none" cap="none" strike="noStrike">
              <a:solidFill>
                <a:schemeClr val="dk1"/>
              </a:solidFill>
              <a:highlight>
                <a:schemeClr val="accent1"/>
              </a:highlight>
              <a:latin typeface="Arial"/>
              <a:ea typeface="Arial"/>
              <a:cs typeface="Arial"/>
              <a:sym typeface="Arial"/>
            </a:endParaRPr>
          </a:p>
        </p:txBody>
      </p:sp>
      <p:sp>
        <p:nvSpPr>
          <p:cNvPr id="167" name="Google Shape;167;p35"/>
          <p:cNvSpPr txBox="1"/>
          <p:nvPr>
            <p:ph idx="1" type="body"/>
          </p:nvPr>
        </p:nvSpPr>
        <p:spPr>
          <a:xfrm>
            <a:off x="311698" y="1204825"/>
            <a:ext cx="7820400" cy="3201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Arial"/>
              <a:buChar char="●"/>
            </a:pPr>
            <a:r>
              <a:rPr lang="en" sz="1800">
                <a:solidFill>
                  <a:schemeClr val="dk1"/>
                </a:solidFill>
              </a:rPr>
              <a:t>VR is not for everyone</a:t>
            </a:r>
            <a:endParaRPr sz="1800">
              <a:solidFill>
                <a:schemeClr val="dk1"/>
              </a:solidFill>
            </a:endParaRPr>
          </a:p>
          <a:p>
            <a:pPr indent="-342900" lvl="0" marL="457200" marR="0" rtl="0" algn="l">
              <a:lnSpc>
                <a:spcPct val="115000"/>
              </a:lnSpc>
              <a:spcBef>
                <a:spcPts val="0"/>
              </a:spcBef>
              <a:spcAft>
                <a:spcPts val="0"/>
              </a:spcAft>
              <a:buClr>
                <a:schemeClr val="dk1"/>
              </a:buClr>
              <a:buSzPts val="1800"/>
              <a:buFont typeface="Arial"/>
              <a:buChar char="●"/>
            </a:pPr>
            <a:r>
              <a:rPr lang="en" sz="1800">
                <a:solidFill>
                  <a:schemeClr val="dk1"/>
                </a:solidFill>
              </a:rPr>
              <a:t>Students who experience it love it</a:t>
            </a:r>
            <a:endParaRPr sz="1800">
              <a:solidFill>
                <a:schemeClr val="dk1"/>
              </a:solidFill>
            </a:endParaRPr>
          </a:p>
          <a:p>
            <a:pPr indent="-342900" lvl="0" marL="457200" marR="0" rtl="0" algn="l">
              <a:lnSpc>
                <a:spcPct val="115000"/>
              </a:lnSpc>
              <a:spcBef>
                <a:spcPts val="0"/>
              </a:spcBef>
              <a:spcAft>
                <a:spcPts val="0"/>
              </a:spcAft>
              <a:buClr>
                <a:schemeClr val="dk1"/>
              </a:buClr>
              <a:buSzPts val="1800"/>
              <a:buFont typeface="Arial"/>
              <a:buChar char="●"/>
            </a:pPr>
            <a:r>
              <a:rPr lang="en" sz="1800">
                <a:solidFill>
                  <a:schemeClr val="dk1"/>
                </a:solidFill>
              </a:rPr>
              <a:t>Solve a problem</a:t>
            </a:r>
            <a:endParaRPr sz="1800">
              <a:solidFill>
                <a:schemeClr val="dk1"/>
              </a:solidFill>
            </a:endParaRPr>
          </a:p>
          <a:p>
            <a:pPr indent="-342900" lvl="0" marL="457200" marR="0" rtl="0" algn="l">
              <a:lnSpc>
                <a:spcPct val="115000"/>
              </a:lnSpc>
              <a:spcBef>
                <a:spcPts val="0"/>
              </a:spcBef>
              <a:spcAft>
                <a:spcPts val="0"/>
              </a:spcAft>
              <a:buClr>
                <a:schemeClr val="dk1"/>
              </a:buClr>
              <a:buSzPts val="1800"/>
              <a:buFont typeface="Arial"/>
              <a:buChar char="●"/>
            </a:pPr>
            <a:r>
              <a:rPr lang="en" sz="1800">
                <a:solidFill>
                  <a:schemeClr val="dk1"/>
                </a:solidFill>
              </a:rPr>
              <a:t>Design for the user</a:t>
            </a:r>
            <a:endParaRPr sz="18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71" name="Shape 171"/>
        <p:cNvGrpSpPr/>
        <p:nvPr/>
      </p:nvGrpSpPr>
      <p:grpSpPr>
        <a:xfrm>
          <a:off x="0" y="0"/>
          <a:ext cx="0" cy="0"/>
          <a:chOff x="0" y="0"/>
          <a:chExt cx="0" cy="0"/>
        </a:xfrm>
      </p:grpSpPr>
      <p:pic>
        <p:nvPicPr>
          <p:cNvPr id="172" name="Google Shape;172;p36" title="Labster_ VR Labs open doors of opportunity for STEM students [720p].mp4">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bg>
      <p:bgPr>
        <a:solidFill>
          <a:schemeClr val="accent2"/>
        </a:solidFill>
      </p:bgPr>
    </p:bg>
    <p:spTree>
      <p:nvGrpSpPr>
        <p:cNvPr id="176" name="Shape 176"/>
        <p:cNvGrpSpPr/>
        <p:nvPr/>
      </p:nvGrpSpPr>
      <p:grpSpPr>
        <a:xfrm>
          <a:off x="0" y="0"/>
          <a:ext cx="0" cy="0"/>
          <a:chOff x="0" y="0"/>
          <a:chExt cx="0" cy="0"/>
        </a:xfrm>
      </p:grpSpPr>
      <p:sp>
        <p:nvSpPr>
          <p:cNvPr id="177" name="Google Shape;177;p37"/>
          <p:cNvSpPr txBox="1"/>
          <p:nvPr>
            <p:ph type="title"/>
          </p:nvPr>
        </p:nvSpPr>
        <p:spPr>
          <a:xfrm>
            <a:off x="311700" y="1029225"/>
            <a:ext cx="8446500" cy="29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 sz="3200">
                <a:solidFill>
                  <a:srgbClr val="FFFFFF"/>
                </a:solidFill>
              </a:rPr>
              <a:t>Virtual Simulations </a:t>
            </a:r>
            <a:r>
              <a:rPr lang="en" sz="3200">
                <a:solidFill>
                  <a:srgbClr val="FFFFFF"/>
                </a:solidFill>
                <a:highlight>
                  <a:srgbClr val="000000"/>
                </a:highlight>
              </a:rPr>
              <a:t>enable learners to experience situations</a:t>
            </a:r>
            <a:r>
              <a:rPr lang="en" sz="3200">
                <a:solidFill>
                  <a:srgbClr val="FFFFFF"/>
                </a:solidFill>
              </a:rPr>
              <a:t> that are otherwise inaccessible. They can travel in time and space, experiment and explore complex environments that are physically inaccessible and sometimes dangerous. </a:t>
            </a:r>
            <a:endParaRPr b="1" i="0" sz="3200" u="none" cap="none" strike="noStrike">
              <a:solidFill>
                <a:srgbClr val="FFFFF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20"/>
          <p:cNvSpPr txBox="1"/>
          <p:nvPr>
            <p:ph type="title"/>
          </p:nvPr>
        </p:nvSpPr>
        <p:spPr>
          <a:xfrm>
            <a:off x="311700" y="1029225"/>
            <a:ext cx="8414400" cy="29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i="0" lang="en" sz="4800" u="none" cap="none" strike="noStrike">
                <a:solidFill>
                  <a:schemeClr val="dk1"/>
                </a:solidFill>
                <a:latin typeface="Arial"/>
                <a:ea typeface="Arial"/>
                <a:cs typeface="Arial"/>
                <a:sym typeface="Arial"/>
              </a:rPr>
              <a:t>How do</a:t>
            </a:r>
            <a:r>
              <a:rPr lang="en" sz="4800"/>
              <a:t> we </a:t>
            </a:r>
            <a:r>
              <a:rPr lang="en" sz="4800">
                <a:solidFill>
                  <a:srgbClr val="FFFFFF"/>
                </a:solidFill>
                <a:highlight>
                  <a:srgbClr val="000000"/>
                </a:highlight>
              </a:rPr>
              <a:t>teach lab science online</a:t>
            </a:r>
            <a:r>
              <a:rPr lang="en" sz="4800"/>
              <a:t> to a geographically distributed student population?</a:t>
            </a:r>
            <a:endParaRPr b="1" i="0" sz="48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
                <a:highlight>
                  <a:srgbClr val="FFC000"/>
                </a:highlight>
              </a:rPr>
              <a:t>Why virtual simulations in the sciences</a:t>
            </a:r>
            <a:endParaRPr b="1" i="0" sz="2800" u="none" cap="none" strike="noStrike">
              <a:solidFill>
                <a:schemeClr val="dk1"/>
              </a:solidFill>
              <a:highlight>
                <a:schemeClr val="accent1"/>
              </a:highlight>
              <a:latin typeface="Arial"/>
              <a:ea typeface="Arial"/>
              <a:cs typeface="Arial"/>
              <a:sym typeface="Arial"/>
            </a:endParaRPr>
          </a:p>
        </p:txBody>
      </p:sp>
      <p:sp>
        <p:nvSpPr>
          <p:cNvPr id="80" name="Google Shape;80;p21"/>
          <p:cNvSpPr txBox="1"/>
          <p:nvPr>
            <p:ph idx="1" type="body"/>
          </p:nvPr>
        </p:nvSpPr>
        <p:spPr>
          <a:xfrm>
            <a:off x="311698" y="1204825"/>
            <a:ext cx="7820400" cy="3201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Arial"/>
              <a:buChar char="●"/>
            </a:pPr>
            <a:r>
              <a:rPr lang="en" sz="1800">
                <a:solidFill>
                  <a:schemeClr val="dk1"/>
                </a:solidFill>
              </a:rPr>
              <a:t>Simulations allow learners to test their hypotheses of the effects of input variables on the intended outcomes (De Jong, 1991; Tobias &amp; Fletcher, 2010)</a:t>
            </a:r>
            <a:endParaRPr b="0" i="0" sz="1400" u="none" cap="none" strike="noStrike">
              <a:solidFill>
                <a:srgbClr val="000000"/>
              </a:solidFill>
              <a:latin typeface="Arial"/>
              <a:ea typeface="Arial"/>
              <a:cs typeface="Arial"/>
              <a:sym typeface="Arial"/>
            </a:endParaRPr>
          </a:p>
          <a:p>
            <a:pPr indent="-342900" lvl="0" marL="457200" marR="0" rtl="0" algn="l">
              <a:lnSpc>
                <a:spcPct val="115000"/>
              </a:lnSpc>
              <a:spcBef>
                <a:spcPts val="1600"/>
              </a:spcBef>
              <a:spcAft>
                <a:spcPts val="0"/>
              </a:spcAft>
              <a:buClr>
                <a:schemeClr val="dk1"/>
              </a:buClr>
              <a:buSzPts val="1800"/>
              <a:buFont typeface="Arial"/>
              <a:buChar char="●"/>
            </a:pPr>
            <a:r>
              <a:rPr lang="en" sz="1800">
                <a:solidFill>
                  <a:schemeClr val="dk1"/>
                </a:solidFill>
              </a:rPr>
              <a:t>Simulations can provide cost-effective practice of procedures using virtual apparatus that in real life could be cost prohibitive (Lalley et al, 2010).</a:t>
            </a:r>
            <a:endParaRPr b="0" i="0" sz="1400" u="none" cap="none" strike="noStrike">
              <a:solidFill>
                <a:srgbClr val="000000"/>
              </a:solidFill>
              <a:latin typeface="Arial"/>
              <a:ea typeface="Arial"/>
              <a:cs typeface="Arial"/>
              <a:sym typeface="Arial"/>
            </a:endParaRPr>
          </a:p>
          <a:p>
            <a:pPr indent="-342900" lvl="0" marL="457200" marR="0" rtl="0" algn="l">
              <a:lnSpc>
                <a:spcPct val="115000"/>
              </a:lnSpc>
              <a:spcBef>
                <a:spcPts val="1600"/>
              </a:spcBef>
              <a:spcAft>
                <a:spcPts val="0"/>
              </a:spcAft>
              <a:buClr>
                <a:schemeClr val="dk1"/>
              </a:buClr>
              <a:buSzPts val="1800"/>
              <a:buFont typeface="Arial"/>
              <a:buChar char="●"/>
            </a:pPr>
            <a:r>
              <a:rPr lang="en" sz="1800">
                <a:solidFill>
                  <a:schemeClr val="dk1"/>
                </a:solidFill>
              </a:rPr>
              <a:t>VR affords investigation of distant locations, exploration of hidden phenomena, and manipulation of otherwise immutable structures (Lee &amp; Wong, 2014).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pic>
        <p:nvPicPr>
          <p:cNvPr id="85" name="Google Shape;85;p22"/>
          <p:cNvPicPr preferRelativeResize="0"/>
          <p:nvPr/>
        </p:nvPicPr>
        <p:blipFill>
          <a:blip r:embed="rId3">
            <a:alphaModFix/>
          </a:blip>
          <a:stretch>
            <a:fillRect/>
          </a:stretch>
        </p:blipFill>
        <p:spPr>
          <a:xfrm>
            <a:off x="4859125" y="1058363"/>
            <a:ext cx="3104650" cy="1746350"/>
          </a:xfrm>
          <a:prstGeom prst="rect">
            <a:avLst/>
          </a:prstGeom>
          <a:noFill/>
          <a:ln>
            <a:noFill/>
          </a:ln>
        </p:spPr>
      </p:pic>
      <p:pic>
        <p:nvPicPr>
          <p:cNvPr id="86" name="Google Shape;86;p22"/>
          <p:cNvPicPr preferRelativeResize="0"/>
          <p:nvPr/>
        </p:nvPicPr>
        <p:blipFill>
          <a:blip r:embed="rId4">
            <a:alphaModFix/>
          </a:blip>
          <a:stretch>
            <a:fillRect/>
          </a:stretch>
        </p:blipFill>
        <p:spPr>
          <a:xfrm>
            <a:off x="4859125" y="2800900"/>
            <a:ext cx="3104624" cy="1746350"/>
          </a:xfrm>
          <a:prstGeom prst="rect">
            <a:avLst/>
          </a:prstGeom>
          <a:noFill/>
          <a:ln>
            <a:noFill/>
          </a:ln>
        </p:spPr>
      </p:pic>
      <p:sp>
        <p:nvSpPr>
          <p:cNvPr id="87" name="Google Shape;87;p22"/>
          <p:cNvSpPr txBox="1"/>
          <p:nvPr/>
        </p:nvSpPr>
        <p:spPr>
          <a:xfrm>
            <a:off x="1180250" y="523150"/>
            <a:ext cx="3104700" cy="459000"/>
          </a:xfrm>
          <a:prstGeom prst="rect">
            <a:avLst/>
          </a:prstGeom>
          <a:noFill/>
          <a:ln>
            <a:noFill/>
          </a:ln>
        </p:spPr>
        <p:txBody>
          <a:bodyPr anchorCtr="0" anchor="t" bIns="34275" lIns="68575" spcFirstLastPara="1" rIns="68575" wrap="square" tIns="34275">
            <a:noAutofit/>
          </a:bodyPr>
          <a:lstStyle/>
          <a:p>
            <a:pPr indent="0" lvl="0" marL="0" rtl="0" algn="ctr">
              <a:lnSpc>
                <a:spcPct val="120000"/>
              </a:lnSpc>
              <a:spcBef>
                <a:spcPts val="0"/>
              </a:spcBef>
              <a:spcAft>
                <a:spcPts val="0"/>
              </a:spcAft>
              <a:buNone/>
            </a:pPr>
            <a:r>
              <a:rPr b="1" lang="en" sz="1100">
                <a:solidFill>
                  <a:srgbClr val="434343"/>
                </a:solidFill>
              </a:rPr>
              <a:t>Work with animal models</a:t>
            </a:r>
            <a:endParaRPr b="1" sz="1100">
              <a:solidFill>
                <a:srgbClr val="434343"/>
              </a:solidFill>
            </a:endParaRPr>
          </a:p>
          <a:p>
            <a:pPr indent="0" lvl="0" marL="0" rtl="0" algn="ctr">
              <a:lnSpc>
                <a:spcPct val="120000"/>
              </a:lnSpc>
              <a:spcBef>
                <a:spcPts val="0"/>
              </a:spcBef>
              <a:spcAft>
                <a:spcPts val="0"/>
              </a:spcAft>
              <a:buNone/>
            </a:pPr>
            <a:r>
              <a:rPr lang="en" sz="1100">
                <a:solidFill>
                  <a:srgbClr val="434343"/>
                </a:solidFill>
              </a:rPr>
              <a:t>Difficult today in real laboratories</a:t>
            </a:r>
            <a:endParaRPr sz="1100">
              <a:solidFill>
                <a:srgbClr val="434343"/>
              </a:solidFill>
            </a:endParaRPr>
          </a:p>
        </p:txBody>
      </p:sp>
      <p:sp>
        <p:nvSpPr>
          <p:cNvPr id="88" name="Google Shape;88;p22"/>
          <p:cNvSpPr txBox="1"/>
          <p:nvPr/>
        </p:nvSpPr>
        <p:spPr>
          <a:xfrm>
            <a:off x="4859100" y="523150"/>
            <a:ext cx="3104700" cy="459000"/>
          </a:xfrm>
          <a:prstGeom prst="rect">
            <a:avLst/>
          </a:prstGeom>
          <a:noFill/>
          <a:ln>
            <a:noFill/>
          </a:ln>
        </p:spPr>
        <p:txBody>
          <a:bodyPr anchorCtr="0" anchor="t" bIns="34275" lIns="68575" spcFirstLastPara="1" rIns="68575" wrap="square" tIns="34275">
            <a:noAutofit/>
          </a:bodyPr>
          <a:lstStyle/>
          <a:p>
            <a:pPr indent="0" lvl="0" marL="0" rtl="0" algn="ctr">
              <a:lnSpc>
                <a:spcPct val="120000"/>
              </a:lnSpc>
              <a:spcBef>
                <a:spcPts val="0"/>
              </a:spcBef>
              <a:spcAft>
                <a:spcPts val="0"/>
              </a:spcAft>
              <a:buNone/>
            </a:pPr>
            <a:r>
              <a:rPr b="1" lang="en" sz="1100">
                <a:solidFill>
                  <a:srgbClr val="434343"/>
                </a:solidFill>
              </a:rPr>
              <a:t>Give students unlimited lab access</a:t>
            </a:r>
            <a:endParaRPr b="1" sz="1100">
              <a:solidFill>
                <a:srgbClr val="434343"/>
              </a:solidFill>
            </a:endParaRPr>
          </a:p>
          <a:p>
            <a:pPr indent="0" lvl="0" marL="0" rtl="0" algn="ctr">
              <a:lnSpc>
                <a:spcPct val="120000"/>
              </a:lnSpc>
              <a:spcBef>
                <a:spcPts val="0"/>
              </a:spcBef>
              <a:spcAft>
                <a:spcPts val="0"/>
              </a:spcAft>
              <a:buNone/>
            </a:pPr>
            <a:r>
              <a:rPr lang="en" sz="1100">
                <a:solidFill>
                  <a:srgbClr val="434343"/>
                </a:solidFill>
              </a:rPr>
              <a:t>Too expensive for schools in real labs</a:t>
            </a:r>
            <a:endParaRPr sz="1100">
              <a:solidFill>
                <a:srgbClr val="434343"/>
              </a:solidFill>
            </a:endParaRPr>
          </a:p>
        </p:txBody>
      </p:sp>
      <p:pic>
        <p:nvPicPr>
          <p:cNvPr id="89" name="Google Shape;89;p22"/>
          <p:cNvPicPr preferRelativeResize="0"/>
          <p:nvPr/>
        </p:nvPicPr>
        <p:blipFill>
          <a:blip r:embed="rId5">
            <a:alphaModFix/>
          </a:blip>
          <a:stretch>
            <a:fillRect/>
          </a:stretch>
        </p:blipFill>
        <p:spPr>
          <a:xfrm>
            <a:off x="1180238" y="1058357"/>
            <a:ext cx="3104634" cy="1746367"/>
          </a:xfrm>
          <a:prstGeom prst="rect">
            <a:avLst/>
          </a:prstGeom>
          <a:noFill/>
          <a:ln>
            <a:noFill/>
          </a:ln>
        </p:spPr>
      </p:pic>
      <p:pic>
        <p:nvPicPr>
          <p:cNvPr id="90" name="Google Shape;90;p22"/>
          <p:cNvPicPr preferRelativeResize="0"/>
          <p:nvPr/>
        </p:nvPicPr>
        <p:blipFill>
          <a:blip r:embed="rId6">
            <a:alphaModFix/>
          </a:blip>
          <a:stretch>
            <a:fillRect/>
          </a:stretch>
        </p:blipFill>
        <p:spPr>
          <a:xfrm>
            <a:off x="1180238" y="2800918"/>
            <a:ext cx="3104596" cy="174634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
                <a:highlight>
                  <a:srgbClr val="FFC000"/>
                </a:highlight>
              </a:rPr>
              <a:t>The Partnership</a:t>
            </a:r>
            <a:endParaRPr b="1" i="0" sz="2800" u="none" cap="none" strike="noStrike">
              <a:solidFill>
                <a:schemeClr val="dk1"/>
              </a:solidFill>
              <a:highlight>
                <a:schemeClr val="accent1"/>
              </a:highlight>
              <a:latin typeface="Arial"/>
              <a:ea typeface="Arial"/>
              <a:cs typeface="Arial"/>
              <a:sym typeface="Arial"/>
            </a:endParaRPr>
          </a:p>
        </p:txBody>
      </p:sp>
      <p:pic>
        <p:nvPicPr>
          <p:cNvPr id="96" name="Google Shape;96;p23"/>
          <p:cNvPicPr preferRelativeResize="0"/>
          <p:nvPr/>
        </p:nvPicPr>
        <p:blipFill>
          <a:blip r:embed="rId3">
            <a:alphaModFix/>
          </a:blip>
          <a:stretch>
            <a:fillRect/>
          </a:stretch>
        </p:blipFill>
        <p:spPr>
          <a:xfrm>
            <a:off x="746325" y="2021775"/>
            <a:ext cx="1175500" cy="494950"/>
          </a:xfrm>
          <a:prstGeom prst="rect">
            <a:avLst/>
          </a:prstGeom>
          <a:noFill/>
          <a:ln>
            <a:noFill/>
          </a:ln>
        </p:spPr>
      </p:pic>
      <p:pic>
        <p:nvPicPr>
          <p:cNvPr id="97" name="Google Shape;97;p23"/>
          <p:cNvPicPr preferRelativeResize="0"/>
          <p:nvPr/>
        </p:nvPicPr>
        <p:blipFill>
          <a:blip r:embed="rId4">
            <a:alphaModFix/>
          </a:blip>
          <a:stretch>
            <a:fillRect/>
          </a:stretch>
        </p:blipFill>
        <p:spPr>
          <a:xfrm>
            <a:off x="2457075" y="1958573"/>
            <a:ext cx="1763608" cy="621350"/>
          </a:xfrm>
          <a:prstGeom prst="rect">
            <a:avLst/>
          </a:prstGeom>
          <a:noFill/>
          <a:ln>
            <a:noFill/>
          </a:ln>
        </p:spPr>
      </p:pic>
      <p:pic>
        <p:nvPicPr>
          <p:cNvPr id="98" name="Google Shape;98;p23"/>
          <p:cNvPicPr preferRelativeResize="0"/>
          <p:nvPr/>
        </p:nvPicPr>
        <p:blipFill>
          <a:blip r:embed="rId5">
            <a:alphaModFix/>
          </a:blip>
          <a:stretch>
            <a:fillRect/>
          </a:stretch>
        </p:blipFill>
        <p:spPr>
          <a:xfrm>
            <a:off x="4582238" y="1941651"/>
            <a:ext cx="1661399" cy="655200"/>
          </a:xfrm>
          <a:prstGeom prst="rect">
            <a:avLst/>
          </a:prstGeom>
          <a:noFill/>
          <a:ln>
            <a:noFill/>
          </a:ln>
        </p:spPr>
      </p:pic>
      <p:pic>
        <p:nvPicPr>
          <p:cNvPr id="99" name="Google Shape;99;p23"/>
          <p:cNvPicPr preferRelativeResize="0"/>
          <p:nvPr/>
        </p:nvPicPr>
        <p:blipFill>
          <a:blip r:embed="rId6">
            <a:alphaModFix/>
          </a:blip>
          <a:stretch>
            <a:fillRect/>
          </a:stretch>
        </p:blipFill>
        <p:spPr>
          <a:xfrm>
            <a:off x="6605200" y="1997925"/>
            <a:ext cx="2129631" cy="621350"/>
          </a:xfrm>
          <a:prstGeom prst="rect">
            <a:avLst/>
          </a:prstGeom>
          <a:noFill/>
          <a:ln>
            <a:noFill/>
          </a:ln>
        </p:spPr>
      </p:pic>
      <p:sp>
        <p:nvSpPr>
          <p:cNvPr id="100" name="Google Shape;100;p23"/>
          <p:cNvSpPr txBox="1"/>
          <p:nvPr/>
        </p:nvSpPr>
        <p:spPr>
          <a:xfrm>
            <a:off x="746325" y="2859725"/>
            <a:ext cx="846000" cy="3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License</a:t>
            </a:r>
            <a:endParaRPr/>
          </a:p>
        </p:txBody>
      </p:sp>
      <p:sp>
        <p:nvSpPr>
          <p:cNvPr id="101" name="Google Shape;101;p23"/>
          <p:cNvSpPr txBox="1"/>
          <p:nvPr/>
        </p:nvSpPr>
        <p:spPr>
          <a:xfrm>
            <a:off x="2522425" y="2859725"/>
            <a:ext cx="846000" cy="3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Develop</a:t>
            </a:r>
            <a:endParaRPr/>
          </a:p>
        </p:txBody>
      </p:sp>
      <p:sp>
        <p:nvSpPr>
          <p:cNvPr id="102" name="Google Shape;102;p23"/>
          <p:cNvSpPr txBox="1"/>
          <p:nvPr/>
        </p:nvSpPr>
        <p:spPr>
          <a:xfrm>
            <a:off x="4582250" y="2859725"/>
            <a:ext cx="2098800" cy="3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Develop and market</a:t>
            </a:r>
            <a:endParaRPr/>
          </a:p>
        </p:txBody>
      </p:sp>
      <p:sp>
        <p:nvSpPr>
          <p:cNvPr id="103" name="Google Shape;103;p23"/>
          <p:cNvSpPr txBox="1"/>
          <p:nvPr/>
        </p:nvSpPr>
        <p:spPr>
          <a:xfrm>
            <a:off x="6605200" y="2859725"/>
            <a:ext cx="1958700" cy="3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Supply headsets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pic>
        <p:nvPicPr>
          <p:cNvPr id="108" name="Google Shape;108;p24"/>
          <p:cNvPicPr preferRelativeResize="0"/>
          <p:nvPr/>
        </p:nvPicPr>
        <p:blipFill>
          <a:blip r:embed="rId3">
            <a:alphaModFix/>
          </a:blip>
          <a:stretch>
            <a:fillRect/>
          </a:stretch>
        </p:blipFill>
        <p:spPr>
          <a:xfrm>
            <a:off x="2361702" y="361452"/>
            <a:ext cx="4420600" cy="4420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
                <a:highlight>
                  <a:srgbClr val="FFC000"/>
                </a:highlight>
              </a:rPr>
              <a:t>Pilot and future plans</a:t>
            </a:r>
            <a:endParaRPr b="1" i="0" sz="2800" u="none" cap="none" strike="noStrike">
              <a:solidFill>
                <a:schemeClr val="dk1"/>
              </a:solidFill>
              <a:highlight>
                <a:schemeClr val="accent1"/>
              </a:highlight>
              <a:latin typeface="Arial"/>
              <a:ea typeface="Arial"/>
              <a:cs typeface="Arial"/>
              <a:sym typeface="Arial"/>
            </a:endParaRPr>
          </a:p>
        </p:txBody>
      </p:sp>
      <p:sp>
        <p:nvSpPr>
          <p:cNvPr id="114" name="Google Shape;114;p25"/>
          <p:cNvSpPr txBox="1"/>
          <p:nvPr>
            <p:ph idx="1" type="body"/>
          </p:nvPr>
        </p:nvSpPr>
        <p:spPr>
          <a:xfrm>
            <a:off x="311698" y="1204825"/>
            <a:ext cx="7820400" cy="3201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Arial"/>
              <a:buChar char="●"/>
            </a:pPr>
            <a:r>
              <a:rPr lang="en" sz="1800">
                <a:solidFill>
                  <a:schemeClr val="dk1"/>
                </a:solidFill>
              </a:rPr>
              <a:t>World’s first fully only biology degree powered by virtual simulations launched officially in Fall 2017.</a:t>
            </a:r>
            <a:endParaRPr sz="1800">
              <a:solidFill>
                <a:schemeClr val="dk1"/>
              </a:solidFill>
            </a:endParaRPr>
          </a:p>
          <a:p>
            <a:pPr indent="-342900" lvl="0" marL="457200" marR="0" rtl="0" algn="l">
              <a:lnSpc>
                <a:spcPct val="115000"/>
              </a:lnSpc>
              <a:spcBef>
                <a:spcPts val="0"/>
              </a:spcBef>
              <a:spcAft>
                <a:spcPts val="0"/>
              </a:spcAft>
              <a:buClr>
                <a:schemeClr val="dk1"/>
              </a:buClr>
              <a:buSzPts val="1800"/>
              <a:buFont typeface="Arial"/>
              <a:buChar char="●"/>
            </a:pPr>
            <a:r>
              <a:rPr lang="en" sz="1800">
                <a:solidFill>
                  <a:schemeClr val="dk1"/>
                </a:solidFill>
              </a:rPr>
              <a:t>VR pilot in BIO 181 General Biology with 30 students in Fall A 2018</a:t>
            </a:r>
            <a:endParaRPr sz="1800">
              <a:solidFill>
                <a:schemeClr val="dk1"/>
              </a:solidFill>
            </a:endParaRPr>
          </a:p>
          <a:p>
            <a:pPr indent="-342900" lvl="0" marL="457200" marR="0" rtl="0" algn="l">
              <a:lnSpc>
                <a:spcPct val="115000"/>
              </a:lnSpc>
              <a:spcBef>
                <a:spcPts val="0"/>
              </a:spcBef>
              <a:spcAft>
                <a:spcPts val="0"/>
              </a:spcAft>
              <a:buClr>
                <a:schemeClr val="dk1"/>
              </a:buClr>
              <a:buSzPts val="1800"/>
              <a:buFont typeface="Arial"/>
              <a:buChar char="●"/>
            </a:pPr>
            <a:r>
              <a:rPr lang="en" sz="1800">
                <a:solidFill>
                  <a:schemeClr val="dk1"/>
                </a:solidFill>
              </a:rPr>
              <a:t>BIO 394 Animal Physiology (Fall B 2018)</a:t>
            </a:r>
            <a:endParaRPr sz="1800">
              <a:solidFill>
                <a:schemeClr val="dk1"/>
              </a:solidFill>
            </a:endParaRPr>
          </a:p>
          <a:p>
            <a:pPr indent="-342900" lvl="0" marL="457200" marR="0" rtl="0" algn="l">
              <a:lnSpc>
                <a:spcPct val="115000"/>
              </a:lnSpc>
              <a:spcBef>
                <a:spcPts val="0"/>
              </a:spcBef>
              <a:spcAft>
                <a:spcPts val="0"/>
              </a:spcAft>
              <a:buClr>
                <a:schemeClr val="dk1"/>
              </a:buClr>
              <a:buSzPts val="1800"/>
              <a:buFont typeface="Arial"/>
              <a:buChar char="●"/>
            </a:pPr>
            <a:r>
              <a:rPr lang="en" sz="1800">
                <a:solidFill>
                  <a:schemeClr val="dk1"/>
                </a:solidFill>
              </a:rPr>
              <a:t>BIO 451 Cell Physiology (Spring B 2019)</a:t>
            </a:r>
            <a:endParaRPr sz="1800">
              <a:solidFill>
                <a:schemeClr val="dk1"/>
              </a:solidFill>
            </a:endParaRPr>
          </a:p>
          <a:p>
            <a:pPr indent="-342900" lvl="0" marL="457200" marR="0" rtl="0" algn="l">
              <a:lnSpc>
                <a:spcPct val="115000"/>
              </a:lnSpc>
              <a:spcBef>
                <a:spcPts val="0"/>
              </a:spcBef>
              <a:spcAft>
                <a:spcPts val="0"/>
              </a:spcAft>
              <a:buClr>
                <a:schemeClr val="dk1"/>
              </a:buClr>
              <a:buSzPts val="1800"/>
              <a:buFont typeface="Arial"/>
              <a:buChar char="●"/>
            </a:pPr>
            <a:r>
              <a:rPr lang="en" sz="1800">
                <a:solidFill>
                  <a:schemeClr val="dk1"/>
                </a:solidFill>
              </a:rPr>
              <a:t>BIO 321 Ecology (Summer A 2019)</a:t>
            </a:r>
            <a:endParaRPr sz="1800">
              <a:solidFill>
                <a:schemeClr val="dk1"/>
              </a:solidFill>
            </a:endParaRPr>
          </a:p>
          <a:p>
            <a:pPr indent="-342900" lvl="0" marL="457200" marR="0" rtl="0" algn="l">
              <a:lnSpc>
                <a:spcPct val="115000"/>
              </a:lnSpc>
              <a:spcBef>
                <a:spcPts val="0"/>
              </a:spcBef>
              <a:spcAft>
                <a:spcPts val="0"/>
              </a:spcAft>
              <a:buClr>
                <a:schemeClr val="dk1"/>
              </a:buClr>
              <a:buSzPts val="1800"/>
              <a:buFont typeface="Arial"/>
              <a:buChar char="●"/>
            </a:pPr>
            <a:r>
              <a:rPr lang="en" sz="1800">
                <a:solidFill>
                  <a:schemeClr val="dk1"/>
                </a:solidFill>
              </a:rPr>
              <a:t>Currently 700+ students enrolled in the degree.</a:t>
            </a:r>
            <a:endParaRPr sz="18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18" name="Shape 118"/>
        <p:cNvGrpSpPr/>
        <p:nvPr/>
      </p:nvGrpSpPr>
      <p:grpSpPr>
        <a:xfrm>
          <a:off x="0" y="0"/>
          <a:ext cx="0" cy="0"/>
          <a:chOff x="0" y="0"/>
          <a:chExt cx="0" cy="0"/>
        </a:xfrm>
      </p:grpSpPr>
      <p:pic>
        <p:nvPicPr>
          <p:cNvPr id="119" name="Google Shape;119;p26" title="Labster — A million-dollar lab, now in VR [360p].mp4">
            <a:hlinkClick r:id="rId3"/>
          </p:cNvPr>
          <p:cNvPicPr preferRelativeResize="0"/>
          <p:nvPr/>
        </p:nvPicPr>
        <p:blipFill>
          <a:blip r:embed="rId4">
            <a:alphaModFix/>
          </a:blip>
          <a:stretch>
            <a:fillRect/>
          </a:stretch>
        </p:blipFill>
        <p:spPr>
          <a:xfrm>
            <a:off x="841326" y="-192599"/>
            <a:ext cx="7461350" cy="5596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pic>
        <p:nvPicPr>
          <p:cNvPr descr="Forms response chart. Question title: How often did you use the headset to play the simulations?. Number of responses: 16 responses." id="124" name="Google Shape;124;p27"/>
          <p:cNvPicPr preferRelativeResize="0"/>
          <p:nvPr/>
        </p:nvPicPr>
        <p:blipFill>
          <a:blip r:embed="rId3">
            <a:alphaModFix/>
          </a:blip>
          <a:stretch>
            <a:fillRect/>
          </a:stretch>
        </p:blipFill>
        <p:spPr>
          <a:xfrm>
            <a:off x="152400" y="532288"/>
            <a:ext cx="8839200" cy="407892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SU Template">
  <a:themeElements>
    <a:clrScheme name="ASU Pallet">
      <a:dk1>
        <a:srgbClr val="000000"/>
      </a:dk1>
      <a:lt1>
        <a:srgbClr val="FFFFFF"/>
      </a:lt1>
      <a:dk2>
        <a:srgbClr val="951D40"/>
      </a:dk2>
      <a:lt2>
        <a:srgbClr val="5C6670"/>
      </a:lt2>
      <a:accent1>
        <a:srgbClr val="FFC627"/>
      </a:accent1>
      <a:accent2>
        <a:srgbClr val="951D40"/>
      </a:accent2>
      <a:accent3>
        <a:srgbClr val="78BE20"/>
      </a:accent3>
      <a:accent4>
        <a:srgbClr val="FF7F32"/>
      </a:accent4>
      <a:accent5>
        <a:srgbClr val="00A3E0"/>
      </a:accent5>
      <a:accent6>
        <a:srgbClr val="000000"/>
      </a:accent6>
      <a:hlink>
        <a:srgbClr val="951D40"/>
      </a:hlink>
      <a:folHlink>
        <a:srgbClr val="5C66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