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693" r:id="rId2"/>
    <p:sldMasterId id="2147483705" r:id="rId3"/>
    <p:sldMasterId id="2147483719" r:id="rId4"/>
    <p:sldMasterId id="2147483747" r:id="rId5"/>
    <p:sldMasterId id="2147483772" r:id="rId6"/>
    <p:sldMasterId id="2147483811" r:id="rId7"/>
    <p:sldMasterId id="2147483813" r:id="rId8"/>
    <p:sldMasterId id="2147483815" r:id="rId9"/>
    <p:sldMasterId id="2147483817" r:id="rId10"/>
    <p:sldMasterId id="2147483819" r:id="rId11"/>
    <p:sldMasterId id="2147483821" r:id="rId12"/>
    <p:sldMasterId id="2147483823" r:id="rId13"/>
    <p:sldMasterId id="2147483825" r:id="rId14"/>
    <p:sldMasterId id="2147483827" r:id="rId15"/>
    <p:sldMasterId id="2147483829" r:id="rId16"/>
    <p:sldMasterId id="2147483831" r:id="rId17"/>
    <p:sldMasterId id="2147483833" r:id="rId18"/>
    <p:sldMasterId id="2147483835" r:id="rId19"/>
    <p:sldMasterId id="2147483880" r:id="rId20"/>
  </p:sldMasterIdLst>
  <p:notesMasterIdLst>
    <p:notesMasterId r:id="rId40"/>
  </p:notesMasterIdLst>
  <p:handoutMasterIdLst>
    <p:handoutMasterId r:id="rId41"/>
  </p:handoutMasterIdLst>
  <p:sldIdLst>
    <p:sldId id="453" r:id="rId21"/>
    <p:sldId id="594" r:id="rId22"/>
    <p:sldId id="969" r:id="rId23"/>
    <p:sldId id="1083" r:id="rId24"/>
    <p:sldId id="987" r:id="rId25"/>
    <p:sldId id="1092" r:id="rId26"/>
    <p:sldId id="1093" r:id="rId27"/>
    <p:sldId id="1095" r:id="rId28"/>
    <p:sldId id="1094" r:id="rId29"/>
    <p:sldId id="1101" r:id="rId30"/>
    <p:sldId id="1089" r:id="rId31"/>
    <p:sldId id="1084" r:id="rId32"/>
    <p:sldId id="1086" r:id="rId33"/>
    <p:sldId id="1097" r:id="rId34"/>
    <p:sldId id="1098" r:id="rId35"/>
    <p:sldId id="1100" r:id="rId36"/>
    <p:sldId id="1078" r:id="rId37"/>
    <p:sldId id="1102" r:id="rId38"/>
    <p:sldId id="757" r:id="rId3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ique Soenarie Blair" initials="ASB" lastIdx="4" clrIdx="0">
    <p:extLst>
      <p:ext uri="{19B8F6BF-5375-455C-9EA6-DF929625EA0E}">
        <p15:presenceInfo xmlns:p15="http://schemas.microsoft.com/office/powerpoint/2012/main" userId="baf90d27-7e1f-438f-be9e-9ee27c5ba9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D40"/>
    <a:srgbClr val="FFC627"/>
    <a:srgbClr val="78BE20"/>
    <a:srgbClr val="5C6670"/>
    <a:srgbClr val="FFC521"/>
    <a:srgbClr val="FFBF09"/>
    <a:srgbClr val="00A3E0"/>
    <a:srgbClr val="0000FF"/>
    <a:srgbClr val="00FF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2" autoAdjust="0"/>
    <p:restoredTop sz="66531" autoAdjust="0"/>
  </p:normalViewPr>
  <p:slideViewPr>
    <p:cSldViewPr>
      <p:cViewPr varScale="1">
        <p:scale>
          <a:sx n="84" d="100"/>
          <a:sy n="84" d="100"/>
        </p:scale>
        <p:origin x="8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33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1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1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100"/>
            </a:lvl1pPr>
          </a:lstStyle>
          <a:p>
            <a:fld id="{A5FB4515-003E-40BA-BA1A-22A6579E87C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4"/>
            <a:ext cx="3011488" cy="463551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4"/>
            <a:ext cx="3011488" cy="463551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100"/>
            </a:lvl1pPr>
          </a:lstStyle>
          <a:p>
            <a:fld id="{5FCA12C0-06BF-47CF-ADD2-475FF616B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37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6" tIns="46238" rIns="92476" bIns="46238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6" tIns="46238" rIns="92476" bIns="46238" rtlCol="0"/>
          <a:lstStyle>
            <a:lvl1pPr algn="r">
              <a:defRPr sz="1100"/>
            </a:lvl1pPr>
          </a:lstStyle>
          <a:p>
            <a:fld id="{AA026E1E-8686-4013-9AD9-B4B5EEEE8E92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6" tIns="46238" rIns="92476" bIns="462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6" tIns="46238" rIns="92476" bIns="462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6" tIns="46238" rIns="92476" bIns="46238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6" tIns="46238" rIns="92476" bIns="46238" rtlCol="0" anchor="b"/>
          <a:lstStyle>
            <a:lvl1pPr algn="r">
              <a:defRPr sz="1100"/>
            </a:lvl1pPr>
          </a:lstStyle>
          <a:p>
            <a:fld id="{84535B1F-C469-4D68-A225-2AC74900EB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0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05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68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9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9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23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36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1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00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73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2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2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74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5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67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6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8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5B1F-C469-4D68-A225-2AC74900EB2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7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5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3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1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116978"/>
            <a:ext cx="12192000" cy="14834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116978"/>
            <a:ext cx="12192000" cy="14834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92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733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06901"/>
            <a:ext cx="12192000" cy="1362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4406901"/>
            <a:ext cx="12192000" cy="1362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56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5859" y="0"/>
            <a:ext cx="12192000" cy="114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19201"/>
            <a:ext cx="5588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5880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5859" y="0"/>
            <a:ext cx="12192000" cy="114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111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447"/>
            <a:ext cx="12192000" cy="114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19200"/>
            <a:ext cx="55901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905000"/>
            <a:ext cx="5590117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5922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5000"/>
            <a:ext cx="5592233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3447"/>
            <a:ext cx="12192000" cy="114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4624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4799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2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82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16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8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524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10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and intr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415611" y="2103114"/>
            <a:ext cx="11360799" cy="273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415600" y="4811357"/>
            <a:ext cx="11360809" cy="644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9" y="267910"/>
            <a:ext cx="3869104" cy="128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62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ark">
    <p:bg>
      <p:bgPr>
        <a:solidFill>
          <a:srgbClr val="00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18801" y="2726967"/>
            <a:ext cx="3716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4886652" y="495463"/>
            <a:ext cx="1409600" cy="47087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999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6567901" y="1386533"/>
            <a:ext cx="4785999" cy="36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9"/>
            <a:ext cx="1515731" cy="50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158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ight">
    <p:bg>
      <p:bgPr>
        <a:solidFill>
          <a:schemeClr val="bg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18801" y="2726967"/>
            <a:ext cx="3716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0" name="Shape 80"/>
          <p:cNvSpPr txBox="1"/>
          <p:nvPr/>
        </p:nvSpPr>
        <p:spPr>
          <a:xfrm>
            <a:off x="4886652" y="495463"/>
            <a:ext cx="1409600" cy="47087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999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6567901" y="1386533"/>
            <a:ext cx="4785999" cy="36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6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8"/>
            <a:ext cx="1515731" cy="502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094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ransition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15601" y="1710967"/>
            <a:ext cx="11360799" cy="17391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480834" y="1340433"/>
            <a:ext cx="11295565" cy="4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692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15601" y="385843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15596" y="1321086"/>
            <a:ext cx="11360803" cy="4502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822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e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15601" y="385843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4867" y="1284818"/>
            <a:ext cx="11362267" cy="4669367"/>
          </a:xfrm>
        </p:spPr>
        <p:txBody>
          <a:bodyPr/>
          <a:lstStyle>
            <a:lvl1pPr marL="380990" indent="-380990">
              <a:buFont typeface="Arial" charset="0"/>
              <a:buChar char="•"/>
              <a:defRPr sz="1867"/>
            </a:lvl1pPr>
            <a:lvl2pPr marL="990575" indent="-380990">
              <a:buFont typeface="Arial" charset="0"/>
              <a:buChar char="•"/>
              <a:defRPr sz="1467"/>
            </a:lvl2pPr>
            <a:lvl3pPr marL="1600160" indent="-380990">
              <a:buFont typeface="Arial" charset="0"/>
              <a:buChar char="•"/>
              <a:defRPr sz="1467"/>
            </a:lvl3pPr>
            <a:lvl4pPr marL="2209745" indent="-380990">
              <a:buFont typeface="Arial" charset="0"/>
              <a:buChar char="•"/>
              <a:defRPr sz="1467"/>
            </a:lvl4pPr>
            <a:lvl5pPr marL="2819330" indent="-380990">
              <a:buFont typeface="Arial" charset="0"/>
              <a:buChar char="•"/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96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8"/>
            <a:ext cx="1515731" cy="502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9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35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3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415601" y="1359995"/>
            <a:ext cx="3329699" cy="4502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8"/>
            <a:ext cx="1515731" cy="5022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94"/>
          <p:cNvSpPr txBox="1">
            <a:spLocks noGrp="1"/>
          </p:cNvSpPr>
          <p:nvPr>
            <p:ph type="title"/>
          </p:nvPr>
        </p:nvSpPr>
        <p:spPr>
          <a:xfrm>
            <a:off x="415601" y="385843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hape 92"/>
          <p:cNvSpPr txBox="1">
            <a:spLocks noGrp="1"/>
          </p:cNvSpPr>
          <p:nvPr>
            <p:ph type="body" idx="10"/>
          </p:nvPr>
        </p:nvSpPr>
        <p:spPr>
          <a:xfrm>
            <a:off x="4431151" y="1359994"/>
            <a:ext cx="3329699" cy="4502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hape 92"/>
          <p:cNvSpPr txBox="1">
            <a:spLocks noGrp="1"/>
          </p:cNvSpPr>
          <p:nvPr>
            <p:ph type="body" idx="11"/>
          </p:nvPr>
        </p:nvSpPr>
        <p:spPr>
          <a:xfrm>
            <a:off x="8446700" y="1359994"/>
            <a:ext cx="3329699" cy="4502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612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5816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6096000" y="1"/>
            <a:ext cx="6096000" cy="6857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54001" y="1644233"/>
            <a:ext cx="5393599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354001" y="3737433"/>
            <a:ext cx="5393599" cy="16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6586000" y="965434"/>
            <a:ext cx="5116000" cy="492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8"/>
            <a:ext cx="1515731" cy="502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658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chapter break or bold statement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15601" y="1101367"/>
            <a:ext cx="11192740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9"/>
            <a:ext cx="1515731" cy="50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891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oon chapter break or bold statement"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9"/>
            <a:ext cx="1515731" cy="5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77"/>
          <p:cNvSpPr txBox="1">
            <a:spLocks noGrp="1"/>
          </p:cNvSpPr>
          <p:nvPr>
            <p:ph type="title"/>
          </p:nvPr>
        </p:nvSpPr>
        <p:spPr>
          <a:xfrm>
            <a:off x="415601" y="1101367"/>
            <a:ext cx="11192740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455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color bloc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" y="2346934"/>
            <a:ext cx="12191999" cy="451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9"/>
            <a:ext cx="1515731" cy="50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226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ark">
    <p:bg>
      <p:bgPr>
        <a:solidFill>
          <a:srgbClr val="00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18801" y="2726967"/>
            <a:ext cx="3716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4886652" y="495463"/>
            <a:ext cx="1409600" cy="47087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999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6567901" y="1386533"/>
            <a:ext cx="4785999" cy="36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8885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ight">
    <p:bg>
      <p:bgPr>
        <a:solidFill>
          <a:schemeClr val="bg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18801" y="2726967"/>
            <a:ext cx="3716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0" name="Shape 80"/>
          <p:cNvSpPr txBox="1"/>
          <p:nvPr/>
        </p:nvSpPr>
        <p:spPr>
          <a:xfrm>
            <a:off x="4886652" y="495463"/>
            <a:ext cx="1409600" cy="47087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999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6567901" y="1386533"/>
            <a:ext cx="4785999" cy="36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0759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ransition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15601" y="1710967"/>
            <a:ext cx="11360799" cy="17391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480834" y="1340433"/>
            <a:ext cx="11295565" cy="4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319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15601" y="385843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15596" y="1321086"/>
            <a:ext cx="11360803" cy="4502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61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07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e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15601" y="385843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8"/>
            <a:ext cx="1515731" cy="5022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4867" y="1284818"/>
            <a:ext cx="11362267" cy="4669367"/>
          </a:xfrm>
        </p:spPr>
        <p:txBody>
          <a:bodyPr/>
          <a:lstStyle>
            <a:lvl1pPr marL="380990" indent="-380990">
              <a:buFont typeface="Arial" charset="0"/>
              <a:buChar char="•"/>
              <a:defRPr sz="1867"/>
            </a:lvl1pPr>
            <a:lvl2pPr marL="990575" indent="-380990">
              <a:buFont typeface="Arial" charset="0"/>
              <a:buChar char="•"/>
              <a:defRPr sz="1467"/>
            </a:lvl2pPr>
            <a:lvl3pPr marL="1600160" indent="-380990">
              <a:buFont typeface="Arial" charset="0"/>
              <a:buChar char="•"/>
              <a:defRPr sz="1467"/>
            </a:lvl3pPr>
            <a:lvl4pPr marL="2209745" indent="-380990">
              <a:buFont typeface="Arial" charset="0"/>
              <a:buChar char="•"/>
              <a:defRPr sz="1467"/>
            </a:lvl4pPr>
            <a:lvl5pPr marL="2819330" indent="-380990">
              <a:buFont typeface="Arial" charset="0"/>
              <a:buChar char="•"/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49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8"/>
            <a:ext cx="1515731" cy="502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984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3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415601" y="1359995"/>
            <a:ext cx="3329699" cy="4502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hape 94"/>
          <p:cNvSpPr txBox="1">
            <a:spLocks noGrp="1"/>
          </p:cNvSpPr>
          <p:nvPr>
            <p:ph type="title"/>
          </p:nvPr>
        </p:nvSpPr>
        <p:spPr>
          <a:xfrm>
            <a:off x="415601" y="385843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hape 92"/>
          <p:cNvSpPr txBox="1">
            <a:spLocks noGrp="1"/>
          </p:cNvSpPr>
          <p:nvPr>
            <p:ph type="body" idx="10"/>
          </p:nvPr>
        </p:nvSpPr>
        <p:spPr>
          <a:xfrm>
            <a:off x="4431151" y="1359994"/>
            <a:ext cx="3329699" cy="4502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hape 92"/>
          <p:cNvSpPr txBox="1">
            <a:spLocks noGrp="1"/>
          </p:cNvSpPr>
          <p:nvPr>
            <p:ph type="body" idx="11"/>
          </p:nvPr>
        </p:nvSpPr>
        <p:spPr>
          <a:xfrm>
            <a:off x="8446700" y="1359994"/>
            <a:ext cx="3329699" cy="4502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74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2627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6096000" y="1"/>
            <a:ext cx="6096000" cy="6857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54001" y="1644233"/>
            <a:ext cx="5393599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354001" y="3737433"/>
            <a:ext cx="5393599" cy="16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6586000" y="965434"/>
            <a:ext cx="5116000" cy="492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588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chapter break or bold statement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15601" y="1101367"/>
            <a:ext cx="11192740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9"/>
            <a:ext cx="1515731" cy="50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640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oon chapter break or bold statement"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1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9" y="6169929"/>
            <a:ext cx="1515731" cy="5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77"/>
          <p:cNvSpPr txBox="1">
            <a:spLocks noGrp="1"/>
          </p:cNvSpPr>
          <p:nvPr>
            <p:ph type="title"/>
          </p:nvPr>
        </p:nvSpPr>
        <p:spPr>
          <a:xfrm>
            <a:off x="415601" y="1101367"/>
            <a:ext cx="11192740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0016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color bloc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" y="2346934"/>
            <a:ext cx="12191999" cy="451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929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1D40"/>
              </a:buClr>
              <a:buSzPts val="3200"/>
              <a:buFont typeface="Roboto"/>
              <a:buNone/>
              <a:defRPr b="1">
                <a:solidFill>
                  <a:srgbClr val="8C1D4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328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U UTO Smart Theme" type="tx" preserve="1">
  <p:cSld name="ASU UTO Smart Them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1D40"/>
              </a:buClr>
              <a:buSzPts val="3200"/>
              <a:buFont typeface="Roboto"/>
              <a:buNone/>
              <a:defRPr b="1">
                <a:solidFill>
                  <a:srgbClr val="8C1D4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580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30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6833" y="365125"/>
            <a:ext cx="1171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D40"/>
              </a:buClr>
              <a:buSzPts val="1400"/>
              <a:buFont typeface="Roboto"/>
              <a:buNone/>
              <a:defRPr sz="3200" b="1" i="0" u="none" strike="noStrike" cap="none">
                <a:solidFill>
                  <a:srgbClr val="8C1D4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36833" y="1825625"/>
            <a:ext cx="11718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1456135" y="6320174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2162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6833" y="365125"/>
            <a:ext cx="1171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D40"/>
              </a:buClr>
              <a:buSzPts val="1400"/>
              <a:buFont typeface="Roboto"/>
              <a:buNone/>
              <a:defRPr sz="3200" b="1" i="0" u="none" strike="noStrike" cap="none">
                <a:solidFill>
                  <a:srgbClr val="8C1D4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1456135" y="6320174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5545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2025" y="2447925"/>
            <a:ext cx="9144000" cy="1277938"/>
          </a:xfrm>
          <a:noFill/>
        </p:spPr>
        <p:txBody>
          <a:bodyPr anchor="b">
            <a:normAutofit/>
          </a:bodyPr>
          <a:lstStyle>
            <a:lvl1pPr algn="l">
              <a:defRPr sz="7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500" y="1353670"/>
            <a:ext cx="9144000" cy="301457"/>
          </a:xfrm>
          <a:solidFill>
            <a:srgbClr val="FFC627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1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235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200" y="446400"/>
            <a:ext cx="5657850" cy="337467"/>
          </a:xfrm>
        </p:spPr>
        <p:txBody>
          <a:bodyPr anchor="ctr">
            <a:no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3200" y="1206000"/>
            <a:ext cx="10915650" cy="43513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0539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C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 txBox="1">
            <a:spLocks noGrp="1"/>
          </p:cNvSpPr>
          <p:nvPr>
            <p:ph type="title"/>
          </p:nvPr>
        </p:nvSpPr>
        <p:spPr>
          <a:xfrm>
            <a:off x="313200" y="1101367"/>
            <a:ext cx="8328399" cy="4581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9164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3200" y="446400"/>
            <a:ext cx="5657850" cy="364361"/>
          </a:xfrm>
        </p:spPr>
        <p:txBody>
          <a:bodyPr anchor="ctr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499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644367"/>
            <a:ext cx="10515600" cy="413468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4963" y="1557338"/>
            <a:ext cx="5157787" cy="5486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963" y="2114550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67375" y="1557338"/>
            <a:ext cx="5183188" cy="5486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7375" y="2114550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3810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3200" y="446400"/>
            <a:ext cx="5657850" cy="392400"/>
          </a:xfrm>
        </p:spPr>
        <p:txBody>
          <a:bodyPr anchor="ctr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06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8C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 txBox="1">
            <a:spLocks noGrp="1"/>
          </p:cNvSpPr>
          <p:nvPr>
            <p:ph type="title"/>
          </p:nvPr>
        </p:nvSpPr>
        <p:spPr>
          <a:xfrm>
            <a:off x="313200" y="1101367"/>
            <a:ext cx="8328399" cy="4581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92571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66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41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chapter break or bold statement gold">
    <p:bg>
      <p:bgPr>
        <a:solidFill>
          <a:srgbClr val="8C1D4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30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557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dark">
    <p:bg>
      <p:bgPr>
        <a:solidFill>
          <a:srgbClr val="00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18801" y="2726967"/>
            <a:ext cx="3716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4886652" y="495463"/>
            <a:ext cx="1409600" cy="47087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999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6567901" y="1386533"/>
            <a:ext cx="4785999" cy="36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3182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ight">
    <p:bg>
      <p:bgPr>
        <a:solidFill>
          <a:schemeClr val="bg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52400" y="2726967"/>
            <a:ext cx="3716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6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6400" b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0" name="Shape 80"/>
          <p:cNvSpPr txBox="1"/>
          <p:nvPr/>
        </p:nvSpPr>
        <p:spPr>
          <a:xfrm>
            <a:off x="4114800" y="-457200"/>
            <a:ext cx="1800452" cy="73151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432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6567901" y="1386533"/>
            <a:ext cx="4785999" cy="36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423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e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15601" y="385843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4867" y="1284818"/>
            <a:ext cx="11362267" cy="4669367"/>
          </a:xfrm>
        </p:spPr>
        <p:txBody>
          <a:bodyPr/>
          <a:lstStyle>
            <a:lvl1pPr marL="380990" indent="-380990">
              <a:buFont typeface="Arial" charset="0"/>
              <a:buChar char="•"/>
              <a:defRPr sz="1867"/>
            </a:lvl1pPr>
            <a:lvl2pPr marL="990575" indent="-380990">
              <a:buFont typeface="Arial" charset="0"/>
              <a:buChar char="•"/>
              <a:defRPr sz="1467"/>
            </a:lvl2pPr>
            <a:lvl3pPr marL="1600160" indent="-380990">
              <a:buFont typeface="Arial" charset="0"/>
              <a:buChar char="•"/>
              <a:defRPr sz="1467"/>
            </a:lvl3pPr>
            <a:lvl4pPr marL="2209745" indent="-380990">
              <a:buFont typeface="Arial" charset="0"/>
              <a:buChar char="•"/>
              <a:defRPr sz="1467"/>
            </a:lvl4pPr>
            <a:lvl5pPr marL="2819330" indent="-380990">
              <a:buFont typeface="Arial" charset="0"/>
              <a:buChar char="•"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9095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537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oon chapter break or bold statement"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 txBox="1">
            <a:spLocks noGrp="1"/>
          </p:cNvSpPr>
          <p:nvPr>
            <p:ph type="title"/>
          </p:nvPr>
        </p:nvSpPr>
        <p:spPr>
          <a:xfrm>
            <a:off x="415601" y="1101367"/>
            <a:ext cx="11192740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9714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Intro Option 2">
  <p:cSld name="Cover Intro Option 2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15600" y="17109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80833" y="1340433"/>
            <a:ext cx="10011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167" y="5065897"/>
            <a:ext cx="4619600" cy="128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969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and intro" type="title">
  <p:cSld name="Cover and intr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415611" y="28215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9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15600" y="5607633"/>
            <a:ext cx="10868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3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757" y="249396"/>
            <a:ext cx="5126800" cy="142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1453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1101367"/>
            <a:ext cx="832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31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808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break agenda">
  <p:cSld name="Chapter break agenda">
    <p:bg>
      <p:bgPr>
        <a:solidFill>
          <a:srgbClr val="000000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18800" y="2726967"/>
            <a:ext cx="371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6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64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64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64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64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64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64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64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6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4886652" y="495464"/>
            <a:ext cx="1409600" cy="4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2999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2400"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6567900" y="1386533"/>
            <a:ext cx="4786000" cy="3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6592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break bar">
  <p:cSld name="Chapter break ba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1752600"/>
            <a:ext cx="12192000" cy="20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81233" rIns="162533" bIns="812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933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509116" y="2133600"/>
            <a:ext cx="10817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3262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3 column 1">
  <p:cSld name="Headline with 3 column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  <a:highlight>
                  <a:schemeClr val="accent1"/>
                </a:highlight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  <a:highlight>
                  <a:schemeClr val="accent1"/>
                </a:highlight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  <a:highlight>
                  <a:schemeClr val="accent1"/>
                </a:highlight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  <a:highlight>
                  <a:schemeClr val="accent1"/>
                </a:highlight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  <a:highlight>
                  <a:schemeClr val="accent1"/>
                </a:highlight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  <a:highlight>
                  <a:schemeClr val="accent1"/>
                </a:highlight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  <a:highlight>
                  <a:schemeClr val="accent1"/>
                </a:highlight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8287333" y="1550700"/>
            <a:ext cx="32048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4366067" y="1579553"/>
            <a:ext cx="32048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3"/>
          </p:nvPr>
        </p:nvSpPr>
        <p:spPr>
          <a:xfrm>
            <a:off x="540500" y="1606433"/>
            <a:ext cx="32048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5810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text 1">
  <p:cSld name="Headline with text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15597" y="1606433"/>
            <a:ext cx="104272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915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/>
        </p:nvSpPr>
        <p:spPr>
          <a:xfrm>
            <a:off x="6096000" y="-179533"/>
            <a:ext cx="6096000" cy="703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 b="1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 b="1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 b="1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 b="1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 b="1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 b="1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 b="1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953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/>
          <p:nvPr/>
        </p:nvSpPr>
        <p:spPr>
          <a:xfrm>
            <a:off x="-25633" y="2346933"/>
            <a:ext cx="12217600" cy="45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276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text" type="titleOnly">
  <p:cSld name="Headline with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134100" y="1606433"/>
            <a:ext cx="107088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9780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3 column">
  <p:cSld name="Headline with 3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8287333" y="1550700"/>
            <a:ext cx="32048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4366067" y="1579553"/>
            <a:ext cx="32048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540500" y="1606433"/>
            <a:ext cx="3204800" cy="4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6109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415600" y="1340433"/>
            <a:ext cx="10011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15600" y="15077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0561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 out plus image">
  <p:cSld name="Call out plus imag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291867" y="305300"/>
            <a:ext cx="2480400" cy="3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440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12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 out plus image 1">
  <p:cSld name="Call out plus image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291867" y="305300"/>
            <a:ext cx="2480400" cy="3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9307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 2">
  <p:cSld name="Gold chapter break or bold statement gold 2"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415600" y="17109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ubTitle" idx="1"/>
          </p:nvPr>
        </p:nvSpPr>
        <p:spPr>
          <a:xfrm>
            <a:off x="582433" y="1340433"/>
            <a:ext cx="10011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13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 1">
  <p:cSld name="Gold chapter break or bold statement gold 1">
    <p:bg>
      <p:bgPr>
        <a:solidFill>
          <a:schemeClr val="accen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415600" y="1101367"/>
            <a:ext cx="832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826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5406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Intro Slide">
  <p:cSld name="Presentation Intro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ctrTitle"/>
          </p:nvPr>
        </p:nvSpPr>
        <p:spPr>
          <a:xfrm>
            <a:off x="5687167" y="1893700"/>
            <a:ext cx="6504800" cy="20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Font typeface="Roboto"/>
              <a:buNone/>
              <a:defRPr sz="7200" b="1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Font typeface="Roboto"/>
              <a:buNone/>
              <a:defRPr sz="7200" b="1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Font typeface="Roboto"/>
              <a:buNone/>
              <a:defRPr sz="7200" b="1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Font typeface="Roboto"/>
              <a:buNone/>
              <a:defRPr sz="7200" b="1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Font typeface="Roboto"/>
              <a:buNone/>
              <a:defRPr sz="7200" b="1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Font typeface="Roboto"/>
              <a:buNone/>
              <a:defRPr sz="7200" b="1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Font typeface="Roboto"/>
              <a:buNone/>
              <a:defRPr sz="7200" b="1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Font typeface="Roboto"/>
              <a:buNone/>
              <a:defRPr sz="72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66" name="Google Shape;6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33" y="2477567"/>
            <a:ext cx="4595123" cy="141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9"/>
          <p:cNvCxnSpPr/>
          <p:nvPr/>
        </p:nvCxnSpPr>
        <p:spPr>
          <a:xfrm>
            <a:off x="5248533" y="2407617"/>
            <a:ext cx="0" cy="173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9"/>
          <p:cNvSpPr txBox="1">
            <a:spLocks noGrp="1"/>
          </p:cNvSpPr>
          <p:nvPr>
            <p:ph type="subTitle" idx="1"/>
          </p:nvPr>
        </p:nvSpPr>
        <p:spPr>
          <a:xfrm>
            <a:off x="5687167" y="3334633"/>
            <a:ext cx="5972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34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20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01F5-BEE7-4C4C-8840-C7166CBA2EA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A1FC-5506-447C-B5FA-480761067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7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922D-D1EC-4DB3-8567-569D8AD34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95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690688"/>
            <a:ext cx="12192000" cy="4242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0865" y="6356350"/>
            <a:ext cx="120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2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356350"/>
            <a:ext cx="100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B006-620F-4E6A-A7C5-5B719AC170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5933129"/>
            <a:ext cx="3043003" cy="8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62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690688"/>
            <a:ext cx="12192000" cy="4242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0865" y="6356350"/>
            <a:ext cx="120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2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356350"/>
            <a:ext cx="100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B006-620F-4E6A-A7C5-5B719AC170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5933129"/>
            <a:ext cx="3043003" cy="8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83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922D-D1EC-4DB3-8567-569D8AD34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993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690688"/>
            <a:ext cx="12192000" cy="4242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0865" y="6356350"/>
            <a:ext cx="120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2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356350"/>
            <a:ext cx="100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B006-620F-4E6A-A7C5-5B719AC170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5933129"/>
            <a:ext cx="3043003" cy="8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4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922D-D1EC-4DB3-8567-569D8AD34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27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922D-D1EC-4DB3-8567-569D8AD34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15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922D-D1EC-4DB3-8567-569D8AD34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3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690688"/>
            <a:ext cx="12192000" cy="4242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0865" y="6356350"/>
            <a:ext cx="120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2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356350"/>
            <a:ext cx="100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B006-620F-4E6A-A7C5-5B719AC170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5933129"/>
            <a:ext cx="3043003" cy="8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357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690688"/>
            <a:ext cx="12192000" cy="4242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0865" y="6356350"/>
            <a:ext cx="120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2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356350"/>
            <a:ext cx="100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B006-620F-4E6A-A7C5-5B719AC170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5933129"/>
            <a:ext cx="3043003" cy="8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58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19201"/>
            <a:ext cx="113792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1"/>
            <a:ext cx="840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Presented by the Business and Finance Organizational Performance Office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341D-6FFD-453A-88BF-56931BDC2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0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117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Rectangle 2"/>
          <p:cNvSpPr/>
          <p:nvPr userDrawn="1"/>
        </p:nvSpPr>
        <p:spPr>
          <a:xfrm>
            <a:off x="1755648" y="6355080"/>
            <a:ext cx="840333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Presented by the Business and Finance Organizational Performance Office</a:t>
            </a:r>
          </a:p>
        </p:txBody>
      </p:sp>
    </p:spTree>
    <p:extLst>
      <p:ext uri="{BB962C8B-B14F-4D97-AF65-F5344CB8AC3E}">
        <p14:creationId xmlns:p14="http://schemas.microsoft.com/office/powerpoint/2010/main" val="205813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80990" marR="0" lvl="0" indent="-380990" algn="l" rtl="0" eaLnBrk="1" hangingPunct="1">
        <a:lnSpc>
          <a:spcPct val="100000"/>
        </a:lnSpc>
        <a:spcBef>
          <a:spcPts val="0"/>
        </a:spcBef>
        <a:spcAft>
          <a:spcPts val="0"/>
        </a:spcAft>
        <a:buFont typeface="Arial" charset="0"/>
        <a:buChar char="•"/>
        <a:defRPr sz="2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55648" y="6355080"/>
            <a:ext cx="8403336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Presented by the Business and Finance Organizational Performance Office</a:t>
            </a:r>
          </a:p>
        </p:txBody>
      </p:sp>
    </p:spTree>
    <p:extLst>
      <p:ext uri="{BB962C8B-B14F-4D97-AF65-F5344CB8AC3E}">
        <p14:creationId xmlns:p14="http://schemas.microsoft.com/office/powerpoint/2010/main" val="2347022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80990" marR="0" lvl="0" indent="-380990" algn="l" rtl="0" eaLnBrk="1" hangingPunct="1">
        <a:lnSpc>
          <a:spcPct val="100000"/>
        </a:lnSpc>
        <a:spcBef>
          <a:spcPts val="0"/>
        </a:spcBef>
        <a:spcAft>
          <a:spcPts val="0"/>
        </a:spcAft>
        <a:buFont typeface="Arial" charset="0"/>
        <a:buChar char="•"/>
        <a:defRPr sz="2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755650"/>
            <a:ext cx="5657850" cy="338044"/>
          </a:xfrm>
          <a:prstGeom prst="rect">
            <a:avLst/>
          </a:prstGeom>
          <a:solidFill>
            <a:srgbClr val="FFC62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397865"/>
            <a:ext cx="10515600" cy="493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476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28600" algn="l" defTabSz="914400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673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80990" marR="0" lvl="0" indent="-380990" algn="l" rtl="0">
        <a:lnSpc>
          <a:spcPct val="100000"/>
        </a:lnSpc>
        <a:spcBef>
          <a:spcPts val="0"/>
        </a:spcBef>
        <a:spcAft>
          <a:spcPts val="0"/>
        </a:spcAft>
        <a:buFont typeface="Arial" charset="0"/>
        <a:buChar char="•"/>
        <a:defRPr sz="2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57325"/>
            <a:ext cx="10515600" cy="1220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5D83-C431-4F95-9FC2-1259723B9E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6" y="4931229"/>
            <a:ext cx="2427259" cy="142512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072412" y="873124"/>
            <a:ext cx="4773388" cy="46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965200"/>
            <a:ext cx="3695700" cy="40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 anchorCtr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236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690688"/>
            <a:ext cx="12192000" cy="4242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0865" y="6356350"/>
            <a:ext cx="120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2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356350"/>
            <a:ext cx="100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B006-620F-4E6A-A7C5-5B719AC170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5933129"/>
            <a:ext cx="3043003" cy="8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90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690688"/>
            <a:ext cx="12192000" cy="4242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0865" y="6356350"/>
            <a:ext cx="120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2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Presented by the Business and Finance Organizational Performance Office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356350"/>
            <a:ext cx="1000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B006-620F-4E6A-A7C5-5B719AC170E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5933129"/>
            <a:ext cx="3043003" cy="8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393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76200"/>
            <a:ext cx="11734800" cy="131422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Process improvement methods in information </a:t>
            </a:r>
            <a:r>
              <a:rPr lang="en-US" sz="3200" b="1" dirty="0"/>
              <a:t>t</a:t>
            </a:r>
            <a:r>
              <a:rPr lang="en-US" sz="3200" b="1" dirty="0" smtClean="0"/>
              <a:t>echnology</a:t>
            </a: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228600" y="1115788"/>
            <a:ext cx="7086600" cy="549275"/>
          </a:xfrm>
          <a:solidFill>
            <a:srgbClr val="8C1D40"/>
          </a:solidFill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An 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pplication roadmap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5" b="11404"/>
          <a:stretch/>
        </p:blipFill>
        <p:spPr>
          <a:xfrm>
            <a:off x="0" y="2218877"/>
            <a:ext cx="12192000" cy="4639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4080"/>
            <a:ext cx="263580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1744200" cy="544200"/>
          </a:xfrm>
        </p:spPr>
        <p:txBody>
          <a:bodyPr/>
          <a:lstStyle/>
          <a:p>
            <a:r>
              <a:rPr lang="en-US" sz="4000" dirty="0" smtClean="0"/>
              <a:t>Focus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600" y="2971800"/>
            <a:ext cx="2887200" cy="28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u="sng" dirty="0" smtClean="0"/>
              <a:t>Outputs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Results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Service Experience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Tangible items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3200" y="1066800"/>
            <a:ext cx="11878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>
                  <a:noFill/>
                </a:ln>
                <a:solidFill>
                  <a:srgbClr val="8C1D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Y	 = 	f 		(X)</a:t>
            </a:r>
            <a:endParaRPr lang="en-US" sz="11500" b="0" cap="none" spc="0" dirty="0">
              <a:ln w="0">
                <a:noFill/>
              </a:ln>
              <a:solidFill>
                <a:srgbClr val="8C1D4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8800" y="2971800"/>
            <a:ext cx="2209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u="sng" dirty="0" smtClean="0"/>
              <a:t>Process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/>
              <a:t>Actions taken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Defined steps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304800" y="2971800"/>
            <a:ext cx="2430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000" b="1" u="sng" dirty="0" smtClean="0"/>
              <a:t>Inputs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 smtClean="0"/>
              <a:t>Equipment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 smtClean="0"/>
              <a:t>Knowledge and experience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 smtClean="0"/>
              <a:t>Materials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 smtClean="0"/>
              <a:t>Technology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00800" y="5782270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rgbClr val="78BE20"/>
                  </a:solidFill>
                </a:ln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Causes</a:t>
            </a:r>
            <a:endParaRPr lang="en-US" sz="5400" b="0" cap="none" spc="0" dirty="0">
              <a:ln w="0">
                <a:solidFill>
                  <a:srgbClr val="78BE20"/>
                </a:solidFill>
              </a:ln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782270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rgbClr val="78BE20"/>
                  </a:solidFill>
                </a:ln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en-US" sz="5400" b="0" cap="none" spc="0" dirty="0">
              <a:ln w="0">
                <a:solidFill>
                  <a:srgbClr val="78BE20"/>
                </a:solidFill>
              </a:ln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5097000" cy="468000"/>
          </a:xfrm>
          <a:solidFill>
            <a:srgbClr val="FFBF09"/>
          </a:solidFill>
        </p:spPr>
        <p:txBody>
          <a:bodyPr/>
          <a:lstStyle/>
          <a:p>
            <a:r>
              <a:rPr lang="en-US" sz="4000" dirty="0" smtClean="0"/>
              <a:t>The Pareto Principle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" y="1516062"/>
            <a:ext cx="5859000" cy="435133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4000" dirty="0" smtClean="0"/>
              <a:t>Eighty percent </a:t>
            </a:r>
            <a:r>
              <a:rPr lang="en-US" sz="4000" dirty="0"/>
              <a:t>of the variability in results can be attributed to </a:t>
            </a:r>
            <a:r>
              <a:rPr lang="en-US" sz="4000" dirty="0" smtClean="0"/>
              <a:t>twenty percent </a:t>
            </a:r>
            <a:r>
              <a:rPr lang="en-US" sz="4000" dirty="0"/>
              <a:t>of the inputs that go into them.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72200" y="1516062"/>
            <a:ext cx="58590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1500" dirty="0" smtClean="0">
                <a:latin typeface="Arial Black" panose="020B0A04020102020204" pitchFamily="34" charset="0"/>
              </a:rPr>
              <a:t>80|20</a:t>
            </a:r>
            <a:endParaRPr lang="en-US" sz="11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8678400" cy="544200"/>
          </a:xfrm>
        </p:spPr>
        <p:txBody>
          <a:bodyPr/>
          <a:lstStyle/>
          <a:p>
            <a:r>
              <a:rPr lang="en-US" sz="4000" dirty="0" smtClean="0"/>
              <a:t>The right issue and desired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" y="1206000"/>
            <a:ext cx="6316200" cy="5118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How is the issue manifesting?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Are we meeting internal standards?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What results do our customers need and expect?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Are we seeing the </a:t>
            </a:r>
            <a:r>
              <a:rPr lang="en-US" sz="2800" dirty="0" smtClean="0"/>
              <a:t>root causes </a:t>
            </a:r>
            <a:r>
              <a:rPr lang="en-US" sz="2800" dirty="0"/>
              <a:t>or the </a:t>
            </a:r>
            <a:r>
              <a:rPr lang="en-US" sz="2800" dirty="0" smtClean="0"/>
              <a:t>symptoms?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206000"/>
            <a:ext cx="5249400" cy="5118600"/>
          </a:xfrm>
          <a:prstGeom prst="rect">
            <a:avLst/>
          </a:prstGeom>
          <a:solidFill>
            <a:srgbClr val="FFC627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dirty="0" smtClean="0"/>
              <a:t>Tools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Affinity diagramming.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Charter.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Kano analysis.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Pareto analysis.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Process mapping.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SIPOC-R.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Value analysis.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Value stream mapping.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Voice of customer analysis.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88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5782800" cy="544200"/>
          </a:xfrm>
        </p:spPr>
        <p:txBody>
          <a:bodyPr/>
          <a:lstStyle/>
          <a:p>
            <a:r>
              <a:rPr lang="en-US" sz="4000" dirty="0" smtClean="0"/>
              <a:t>Find and quantify gaps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" y="1206000"/>
            <a:ext cx="6316200" cy="5118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Measure and understand your current state process.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Compare the current state to the desired state.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Identify, quantify and prioritize gaps.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206000"/>
            <a:ext cx="5249400" cy="5118600"/>
          </a:xfrm>
          <a:prstGeom prst="rect">
            <a:avLst/>
          </a:prstGeom>
          <a:solidFill>
            <a:srgbClr val="FFC627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dirty="0" smtClean="0"/>
              <a:t>Tools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Analysis of measurement systems.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Critical to quality analysis.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Data collection methods.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Graphical variable analysis.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Statistical analysis.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Yield.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932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5097000" cy="544200"/>
          </a:xfrm>
        </p:spPr>
        <p:txBody>
          <a:bodyPr/>
          <a:lstStyle/>
          <a:p>
            <a:r>
              <a:rPr lang="en-US" sz="4000" dirty="0" smtClean="0"/>
              <a:t>Root cause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" y="1206000"/>
            <a:ext cx="6316200" cy="5118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Determine where performance gaps exist.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Quantify the size of the performance gap.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Describe the desired state.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Outline the action needed to address the issue.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Identify and prioritize root causes.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206000"/>
            <a:ext cx="5249400" cy="5118600"/>
          </a:xfrm>
          <a:prstGeom prst="rect">
            <a:avLst/>
          </a:prstGeom>
          <a:solidFill>
            <a:srgbClr val="FFC627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dirty="0" smtClean="0"/>
              <a:t>Tools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5 Whys.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Cause and effect analysis.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Design of experiments.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Graphical variable analysis.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Hypothesis testing.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Interrelationship analysis.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Opportunity assessment.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Regression analysis.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79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3801600" cy="544200"/>
          </a:xfrm>
        </p:spPr>
        <p:txBody>
          <a:bodyPr/>
          <a:lstStyle/>
          <a:p>
            <a:r>
              <a:rPr lang="en-US" sz="4000" dirty="0" smtClean="0"/>
              <a:t>Close the gaps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" y="1206000"/>
            <a:ext cx="6316200" cy="5118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Develop solutions for the key root causes.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Select and test the best solutions.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Gather performance data from the testing.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206000"/>
            <a:ext cx="5249400" cy="5118600"/>
          </a:xfrm>
          <a:prstGeom prst="rect">
            <a:avLst/>
          </a:prstGeom>
          <a:solidFill>
            <a:srgbClr val="FFC627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dirty="0" smtClean="0"/>
              <a:t>Tools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5S.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Brainstorming.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Cost | </a:t>
            </a:r>
            <a:r>
              <a:rPr lang="en-US" sz="2400" dirty="0"/>
              <a:t>benefit </a:t>
            </a:r>
            <a:r>
              <a:rPr lang="en-US" sz="2400" dirty="0" smtClean="0"/>
              <a:t>analysis.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Lean </a:t>
            </a:r>
            <a:r>
              <a:rPr lang="en-US" sz="2400" dirty="0"/>
              <a:t>waste </a:t>
            </a:r>
            <a:r>
              <a:rPr lang="en-US" sz="2400" dirty="0" smtClean="0"/>
              <a:t>reduction.</a:t>
            </a: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Mistake-proofing.</a:t>
            </a: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Modeling.</a:t>
            </a: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Piloting.</a:t>
            </a:r>
            <a:endParaRPr lang="en-US" sz="24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Risk planning.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Visual workplace controls.</a:t>
            </a:r>
          </a:p>
        </p:txBody>
      </p:sp>
    </p:spTree>
    <p:extLst>
      <p:ext uri="{BB962C8B-B14F-4D97-AF65-F5344CB8AC3E}">
        <p14:creationId xmlns:p14="http://schemas.microsoft.com/office/powerpoint/2010/main" val="18073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3496800" cy="544200"/>
          </a:xfrm>
        </p:spPr>
        <p:txBody>
          <a:bodyPr/>
          <a:lstStyle/>
          <a:p>
            <a:r>
              <a:rPr lang="en-US" sz="4000" dirty="0" smtClean="0"/>
              <a:t>Solidify gains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" y="1206000"/>
            <a:ext cx="6316200" cy="5118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Create control and response plans.</a:t>
            </a:r>
          </a:p>
          <a:p>
            <a:pPr marL="914400" lvl="1" indent="-401638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lpha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Communication.</a:t>
            </a:r>
          </a:p>
          <a:p>
            <a:pPr marL="914400" lvl="1" indent="-401638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lpha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Final process documentation.</a:t>
            </a:r>
          </a:p>
          <a:p>
            <a:pPr marL="914400" lvl="1" indent="-401638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lpha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Risk planning.</a:t>
            </a:r>
          </a:p>
          <a:p>
            <a:pPr marL="914400" lvl="1" indent="-401638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lpha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Training for staff.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Implement process monitoring.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Develop reporting tools.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5600" y="1206000"/>
            <a:ext cx="5249400" cy="5118600"/>
          </a:xfrm>
          <a:prstGeom prst="rect">
            <a:avLst/>
          </a:prstGeom>
          <a:solidFill>
            <a:srgbClr val="FFC627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dirty="0" smtClean="0"/>
              <a:t>Tools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Communication plans.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Continuity manuals.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Performance standards.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Process mapping.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Risk and reaction planning.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Statistical process control monitoring.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Training plans.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Value stream mapping.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359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2811000" cy="544200"/>
          </a:xfrm>
        </p:spPr>
        <p:txBody>
          <a:bodyPr/>
          <a:lstStyle/>
          <a:p>
            <a:r>
              <a:rPr lang="en-US" sz="4000" dirty="0" smtClean="0"/>
              <a:t>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" y="1206000"/>
            <a:ext cx="11574000" cy="5118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Ho, </a:t>
            </a:r>
            <a:r>
              <a:rPr lang="en-US" sz="2000" dirty="0" err="1" smtClean="0"/>
              <a:t>Linh</a:t>
            </a:r>
            <a:r>
              <a:rPr lang="en-US" sz="2000" dirty="0" smtClean="0"/>
              <a:t> C. (2008) IT Management. How to use Six Sigma to Complement ITIL v3. </a:t>
            </a:r>
            <a:r>
              <a:rPr lang="en-US" sz="2000" dirty="0"/>
              <a:t>Retrieved from https://www.eweek.com/it-management/how-to-use-six-sigma-to-complement-itil-v3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err="1" smtClean="0"/>
              <a:t>Invensis</a:t>
            </a:r>
            <a:r>
              <a:rPr lang="en-US" sz="2000" dirty="0" smtClean="0"/>
              <a:t>. (2018). ITIL. An overview of ITIL CSI and the 7-Step Improvement Process. Retrieved </a:t>
            </a:r>
            <a:r>
              <a:rPr lang="en-US" sz="2000" dirty="0"/>
              <a:t>from https://</a:t>
            </a:r>
            <a:r>
              <a:rPr lang="en-US" sz="2000" dirty="0" smtClean="0"/>
              <a:t>www.invensislearning .com/resources/</a:t>
            </a:r>
            <a:r>
              <a:rPr lang="en-US" sz="2000" dirty="0" err="1" smtClean="0"/>
              <a:t>itil</a:t>
            </a:r>
            <a:r>
              <a:rPr lang="en-US" sz="2000" dirty="0" smtClean="0"/>
              <a:t>/overview-of-itil-csi-and-the-7-step-improvement-process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err="1" smtClean="0"/>
              <a:t>Jha</a:t>
            </a:r>
            <a:r>
              <a:rPr lang="en-US" sz="2000" dirty="0" smtClean="0"/>
              <a:t>, </a:t>
            </a:r>
            <a:r>
              <a:rPr lang="en-US" sz="2000" dirty="0" err="1" smtClean="0"/>
              <a:t>Sumit</a:t>
            </a:r>
            <a:r>
              <a:rPr lang="en-US" sz="2000" dirty="0" smtClean="0"/>
              <a:t> Kumar. Industries&gt;Software/IT. ITIL and Six Sigma Make a Winning Combination for IT. </a:t>
            </a:r>
            <a:r>
              <a:rPr lang="en-US" sz="2000" dirty="0"/>
              <a:t>Retrieved from https://</a:t>
            </a:r>
            <a:r>
              <a:rPr lang="en-US" sz="2000" dirty="0" smtClean="0"/>
              <a:t>www.isixsigma.com /industries/software-it/</a:t>
            </a:r>
            <a:r>
              <a:rPr lang="en-US" sz="2000" dirty="0" err="1" smtClean="0"/>
              <a:t>itil</a:t>
            </a:r>
            <a:r>
              <a:rPr lang="en-US" sz="2000" dirty="0" smtClean="0"/>
              <a:t>-and-six-sigma-make-winning-combination-it</a:t>
            </a:r>
            <a:r>
              <a:rPr lang="en-US" sz="2000" dirty="0"/>
              <a:t>/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36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0"/>
            <a:ext cx="113538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0" b="1" dirty="0">
                <a:solidFill>
                  <a:srgbClr val="FFC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endParaRPr lang="en-US" sz="11500" b="1" dirty="0" smtClean="0">
              <a:solidFill>
                <a:srgbClr val="FFC6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500" b="1" dirty="0" smtClean="0">
                <a:solidFill>
                  <a:srgbClr val="FFC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sz="11500" b="1" dirty="0">
              <a:solidFill>
                <a:srgbClr val="FFC6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500" b="1" dirty="0" smtClean="0">
                <a:solidFill>
                  <a:srgbClr val="FFC6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en-US" sz="11500" b="1" dirty="0">
              <a:solidFill>
                <a:srgbClr val="FFC6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6200"/>
            <a:ext cx="12192000" cy="6938356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47549"/>
            <a:ext cx="11430000" cy="58975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Quality </a:t>
            </a:r>
            <a:r>
              <a:rPr lang="en-US" sz="5400" b="1" dirty="0"/>
              <a:t>cannot be copied; there is no step-by-step cookbook that applies equally to all company situations and </a:t>
            </a:r>
            <a:r>
              <a:rPr lang="en-US" sz="5400" b="1" dirty="0" smtClean="0"/>
              <a:t>cultures.	</a:t>
            </a:r>
          </a:p>
          <a:p>
            <a:pPr marL="0" indent="0">
              <a:buNone/>
            </a:pPr>
            <a:r>
              <a:rPr lang="en-US" sz="4000" b="1" dirty="0" smtClean="0"/>
              <a:t>							</a:t>
            </a:r>
            <a:r>
              <a:rPr lang="en-US" sz="3600" b="1" dirty="0" smtClean="0"/>
              <a:t>- Ernst &amp; Young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847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52400" y="3046401"/>
            <a:ext cx="3716799" cy="763599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sym typeface="Arial"/>
              </a:rPr>
              <a:t>Agenda</a:t>
            </a:r>
            <a:endParaRPr lang="en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5791200" y="304800"/>
            <a:ext cx="6172200" cy="6400800"/>
          </a:xfrm>
        </p:spPr>
        <p:txBody>
          <a:bodyPr/>
          <a:lstStyle/>
          <a:p>
            <a:r>
              <a:rPr lang="en-US" sz="3400" dirty="0" smtClean="0">
                <a:solidFill>
                  <a:schemeClr val="bg1"/>
                </a:solidFill>
              </a:rPr>
              <a:t>Organizational awareness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Improvement structures and methods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Focus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The Pareto principle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The improvement roadmap</a:t>
            </a:r>
            <a:endParaRPr lang="en" sz="3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6544800" cy="544200"/>
          </a:xfrm>
        </p:spPr>
        <p:txBody>
          <a:bodyPr/>
          <a:lstStyle/>
          <a:p>
            <a:r>
              <a:rPr lang="en-US" sz="4000" dirty="0" smtClean="0"/>
              <a:t>Organizational Awareness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" y="1206000"/>
            <a:ext cx="11497800" cy="5118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What is it that you do?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How well do you do what you do?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Can you prove your standard of performance by reliable, relevant data from customers and operations?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Do you know where your gaps are, and how large they are?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Do you have a methodology to narrow the gaps consistently and maintain this level of performance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Used with permission from the Filardo Group.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8145000" cy="544200"/>
          </a:xfrm>
        </p:spPr>
        <p:txBody>
          <a:bodyPr/>
          <a:lstStyle/>
          <a:p>
            <a:r>
              <a:rPr lang="en-US" sz="4000" dirty="0" smtClean="0"/>
              <a:t>Know when you need to improve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" y="1206000"/>
            <a:ext cx="11497800" cy="5118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Customer </a:t>
            </a:r>
            <a:r>
              <a:rPr lang="en-US" sz="2800" dirty="0" smtClean="0"/>
              <a:t>dissatisfaction.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Poor results | failure to meet performance targets.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High financial and resource costs.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Excessive time to complete services.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Poor process inputs.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Process is highly complex.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Process limitations.</a:t>
            </a:r>
          </a:p>
        </p:txBody>
      </p:sp>
    </p:spTree>
    <p:extLst>
      <p:ext uri="{BB962C8B-B14F-4D97-AF65-F5344CB8AC3E}">
        <p14:creationId xmlns:p14="http://schemas.microsoft.com/office/powerpoint/2010/main" val="8984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6087600" cy="620400"/>
          </a:xfrm>
        </p:spPr>
        <p:txBody>
          <a:bodyPr/>
          <a:lstStyle/>
          <a:p>
            <a:r>
              <a:rPr lang="en-US" sz="4000" dirty="0" smtClean="0"/>
              <a:t>Improvement structures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" y="1206000"/>
            <a:ext cx="11497800" cy="5118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dirty="0" smtClean="0"/>
              <a:t>ITIL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Provides structure for general, service and technical management practices.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Continual Service Improvement surrounds the ITIL core.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Does not provide a roadmap or tools.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Encourages the use of Lean and Six Sigma.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dirty="0" smtClean="0"/>
              <a:t>Process improvement methods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/>
              <a:t>Provides the roadmaps and tools for improvement.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6468600" cy="620400"/>
          </a:xfrm>
        </p:spPr>
        <p:txBody>
          <a:bodyPr/>
          <a:lstStyle/>
          <a:p>
            <a:r>
              <a:rPr lang="en-US" sz="4000" dirty="0" smtClean="0"/>
              <a:t>Comparison of structures</a:t>
            </a:r>
            <a:endParaRPr lang="en-US" sz="4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1524000" y="1357607"/>
            <a:ext cx="9216119" cy="5117839"/>
            <a:chOff x="1750072" y="1357607"/>
            <a:chExt cx="9216119" cy="5117839"/>
          </a:xfrm>
        </p:grpSpPr>
        <p:sp>
          <p:nvSpPr>
            <p:cNvPr id="51" name="Rectangle 50"/>
            <p:cNvSpPr/>
            <p:nvPr/>
          </p:nvSpPr>
          <p:spPr>
            <a:xfrm>
              <a:off x="1750072" y="4172340"/>
              <a:ext cx="2667000" cy="47275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Analyze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59403" y="2373086"/>
              <a:ext cx="2667000" cy="46342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Define </a:t>
              </a:r>
              <a:r>
                <a:rPr lang="en-US" dirty="0">
                  <a:solidFill>
                    <a:schemeClr val="tx1"/>
                  </a:solidFill>
                </a:rPr>
                <a:t>what to measure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23684" y="6001138"/>
              <a:ext cx="1447800" cy="474306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864679" y="1906555"/>
              <a:ext cx="1447800" cy="91440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Define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4679" y="2820955"/>
              <a:ext cx="1447800" cy="91440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Measure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4679" y="3735355"/>
              <a:ext cx="1447800" cy="91440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Analyze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64679" y="4640424"/>
              <a:ext cx="1447800" cy="91440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Improve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4679" y="5554824"/>
              <a:ext cx="1447800" cy="920618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Control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6879" y="1906555"/>
              <a:ext cx="1447800" cy="274009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Plan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16879" y="4640424"/>
              <a:ext cx="1447800" cy="91440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16879" y="5548603"/>
              <a:ext cx="1447800" cy="466531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Check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52600" y="3732245"/>
              <a:ext cx="2667000" cy="47275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Process data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52600" y="4646645"/>
              <a:ext cx="2667000" cy="182880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Present and use the data</a:t>
              </a: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Implement improvements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52600" y="2820955"/>
              <a:ext cx="2667000" cy="91440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Collect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52600" y="1912776"/>
              <a:ext cx="2667000" cy="463420"/>
            </a:xfrm>
            <a:prstGeom prst="rect">
              <a:avLst/>
            </a:prstGeom>
            <a:solidFill>
              <a:srgbClr val="FFC62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Identify the </a:t>
              </a:r>
              <a:r>
                <a:rPr lang="en-US" dirty="0" smtClean="0">
                  <a:solidFill>
                    <a:schemeClr val="tx1"/>
                  </a:solidFill>
                </a:rPr>
                <a:t>approach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12479" y="1912775"/>
              <a:ext cx="3653712" cy="1819469"/>
            </a:xfrm>
            <a:prstGeom prst="rect">
              <a:avLst/>
            </a:prstGeom>
            <a:solidFill>
              <a:srgbClr val="5C667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Clearly identify what you need to improve and the size of the performance gap.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2479" y="3729133"/>
              <a:ext cx="3653712" cy="914400"/>
            </a:xfrm>
            <a:prstGeom prst="rect">
              <a:avLst/>
            </a:prstGeom>
            <a:solidFill>
              <a:srgbClr val="5C667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Identify and quantify root causes.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12479" y="4646642"/>
              <a:ext cx="3653712" cy="914400"/>
            </a:xfrm>
            <a:prstGeom prst="rect">
              <a:avLst/>
            </a:prstGeom>
            <a:solidFill>
              <a:srgbClr val="5C667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Develop solutions to close performance gaps and check to ensure they work.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312479" y="5557933"/>
              <a:ext cx="3653712" cy="914400"/>
            </a:xfrm>
            <a:prstGeom prst="rect">
              <a:avLst/>
            </a:prstGeom>
            <a:solidFill>
              <a:srgbClr val="5C667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Implement solutions, solidify gains, repeat as needed.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52600" y="1376265"/>
              <a:ext cx="2667000" cy="52407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Continuous Service Improvement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19600" y="1376265"/>
              <a:ext cx="1447800" cy="52407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Lean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66040" y="1373156"/>
              <a:ext cx="1447800" cy="52407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Six Sigma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15200" y="1375147"/>
              <a:ext cx="3650991" cy="52674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Roadmap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416880" y="1376265"/>
              <a:ext cx="0" cy="5092959"/>
            </a:xfrm>
            <a:prstGeom prst="line">
              <a:avLst/>
            </a:prstGeom>
            <a:ln w="76200">
              <a:solidFill>
                <a:srgbClr val="8C1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864679" y="1357607"/>
              <a:ext cx="4082" cy="5117839"/>
            </a:xfrm>
            <a:prstGeom prst="line">
              <a:avLst/>
            </a:prstGeom>
            <a:ln w="76200">
              <a:solidFill>
                <a:srgbClr val="8C1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02955" y="1373156"/>
              <a:ext cx="16327" cy="5102289"/>
            </a:xfrm>
            <a:prstGeom prst="line">
              <a:avLst/>
            </a:prstGeom>
            <a:ln w="76200">
              <a:solidFill>
                <a:srgbClr val="8C1D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74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1744200" cy="544200"/>
          </a:xfrm>
        </p:spPr>
        <p:txBody>
          <a:bodyPr/>
          <a:lstStyle/>
          <a:p>
            <a:r>
              <a:rPr lang="en-US" sz="4000" dirty="0" smtClean="0"/>
              <a:t>Focus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600" y="2971800"/>
            <a:ext cx="2887200" cy="28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u="sng" dirty="0" smtClean="0"/>
              <a:t>Outputs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200" y="1066800"/>
            <a:ext cx="11878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>
                  <a:noFill/>
                </a:ln>
                <a:solidFill>
                  <a:srgbClr val="8C1D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Y	 = 	f 		(X)</a:t>
            </a:r>
            <a:endParaRPr lang="en-US" sz="11500" b="0" cap="none" spc="0" dirty="0">
              <a:ln w="0">
                <a:noFill/>
              </a:ln>
              <a:solidFill>
                <a:srgbClr val="8C1D4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8800" y="2971800"/>
            <a:ext cx="2209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u="sng" dirty="0" smtClean="0"/>
              <a:t>Process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304800" y="2971800"/>
            <a:ext cx="2430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u="sng" dirty="0" smtClean="0"/>
              <a:t>Inputs</a:t>
            </a:r>
            <a:endParaRPr lang="en-US" sz="3000" b="1" u="sng" dirty="0" smtClean="0"/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358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0" y="446400"/>
            <a:ext cx="1744200" cy="544200"/>
          </a:xfrm>
        </p:spPr>
        <p:txBody>
          <a:bodyPr/>
          <a:lstStyle/>
          <a:p>
            <a:r>
              <a:rPr lang="en-US" sz="4000" dirty="0" smtClean="0"/>
              <a:t>Focus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600" y="2971800"/>
            <a:ext cx="2887200" cy="28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u="sng" dirty="0" smtClean="0"/>
              <a:t>Outputs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Results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Service Experience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Tangible items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3200" y="1066800"/>
            <a:ext cx="11878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>
                  <a:noFill/>
                </a:ln>
                <a:solidFill>
                  <a:srgbClr val="8C1D4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Y	 = 	f 		(X)</a:t>
            </a:r>
            <a:endParaRPr lang="en-US" sz="11500" b="0" cap="none" spc="0" dirty="0">
              <a:ln w="0">
                <a:noFill/>
              </a:ln>
              <a:solidFill>
                <a:srgbClr val="8C1D4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8800" y="2971800"/>
            <a:ext cx="2209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u="sng" dirty="0" smtClean="0"/>
              <a:t>Process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/>
              <a:t>Actions taken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/>
              <a:t>Defined steps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304800" y="2971800"/>
            <a:ext cx="2430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000" b="1" u="sng" dirty="0" smtClean="0"/>
              <a:t>Inputs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 smtClean="0"/>
              <a:t>Equipment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 smtClean="0"/>
              <a:t>Knowledge and experience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 smtClean="0"/>
              <a:t>Materials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 smtClean="0"/>
              <a:t>Technology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932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0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1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2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3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ECoP Presentation Slides February 2018 V2-0212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1_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ASU_Master">
  <a:themeElements>
    <a:clrScheme name="ASU">
      <a:dk1>
        <a:sysClr val="windowText" lastClr="000000"/>
      </a:dk1>
      <a:lt1>
        <a:sysClr val="window" lastClr="FFFFFF"/>
      </a:lt1>
      <a:dk2>
        <a:srgbClr val="8C1D40"/>
      </a:dk2>
      <a:lt2>
        <a:srgbClr val="FFFFFF"/>
      </a:lt2>
      <a:accent1>
        <a:srgbClr val="FFC627"/>
      </a:accent1>
      <a:accent2>
        <a:srgbClr val="78BE20"/>
      </a:accent2>
      <a:accent3>
        <a:srgbClr val="00A3E0"/>
      </a:accent3>
      <a:accent4>
        <a:srgbClr val="FF7F32"/>
      </a:accent4>
      <a:accent5>
        <a:srgbClr val="FFC627"/>
      </a:accent5>
      <a:accent6>
        <a:srgbClr val="78BE20"/>
      </a:accent6>
      <a:hlink>
        <a:srgbClr val="0563C1"/>
      </a:hlink>
      <a:folHlink>
        <a:srgbClr val="954F72"/>
      </a:folHlink>
    </a:clrScheme>
    <a:fontScheme name="A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17910</TotalTime>
  <Words>759</Words>
  <Application>Microsoft Office PowerPoint</Application>
  <PresentationFormat>Widescreen</PresentationFormat>
  <Paragraphs>197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19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Roboto</vt:lpstr>
      <vt:lpstr>Custom Design</vt:lpstr>
      <vt:lpstr>OECoP Presentation Slides February 2018 V2-021218</vt:lpstr>
      <vt:lpstr>2_ASU Template</vt:lpstr>
      <vt:lpstr>3_ASU Template</vt:lpstr>
      <vt:lpstr>1_Office Theme</vt:lpstr>
      <vt:lpstr>1_ASU Template</vt:lpstr>
      <vt:lpstr>1_ASU_Master</vt:lpstr>
      <vt:lpstr>2_ASU_Master</vt:lpstr>
      <vt:lpstr>3_ASU_Master</vt:lpstr>
      <vt:lpstr>4_ASU_Master</vt:lpstr>
      <vt:lpstr>5_ASU_Master</vt:lpstr>
      <vt:lpstr>6_ASU_Master</vt:lpstr>
      <vt:lpstr>7_ASU_Master</vt:lpstr>
      <vt:lpstr>8_ASU_Master</vt:lpstr>
      <vt:lpstr>9_ASU_Master</vt:lpstr>
      <vt:lpstr>10_ASU_Master</vt:lpstr>
      <vt:lpstr>11_ASU_Master</vt:lpstr>
      <vt:lpstr>12_ASU_Master</vt:lpstr>
      <vt:lpstr>13_ASU_Master</vt:lpstr>
      <vt:lpstr>4_ASU Template</vt:lpstr>
      <vt:lpstr>Process improvement methods in information technology</vt:lpstr>
      <vt:lpstr>PowerPoint Presentation</vt:lpstr>
      <vt:lpstr>Agenda</vt:lpstr>
      <vt:lpstr>Organizational Awareness</vt:lpstr>
      <vt:lpstr>Know when you need to improve</vt:lpstr>
      <vt:lpstr>Improvement structures</vt:lpstr>
      <vt:lpstr>Comparison of structures</vt:lpstr>
      <vt:lpstr>Focus</vt:lpstr>
      <vt:lpstr>Focus</vt:lpstr>
      <vt:lpstr>Focus</vt:lpstr>
      <vt:lpstr>The Pareto Principle</vt:lpstr>
      <vt:lpstr>The right issue and desired results</vt:lpstr>
      <vt:lpstr>Find and quantify gaps</vt:lpstr>
      <vt:lpstr>Root cause analysis</vt:lpstr>
      <vt:lpstr>Close the gaps</vt:lpstr>
      <vt:lpstr>Solidify gains</vt:lpstr>
      <vt:lpstr>Questions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Development And Improvement</dc:title>
  <dc:creator>Clayton Taylor</dc:creator>
  <cp:lastModifiedBy>Clayton Taylor</cp:lastModifiedBy>
  <cp:revision>1267</cp:revision>
  <cp:lastPrinted>2018-08-03T13:45:14Z</cp:lastPrinted>
  <dcterms:created xsi:type="dcterms:W3CDTF">2014-08-11T21:38:33Z</dcterms:created>
  <dcterms:modified xsi:type="dcterms:W3CDTF">2019-05-16T23:56:40Z</dcterms:modified>
</cp:coreProperties>
</file>